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5" r:id="rId4"/>
    <p:sldMasterId id="2147484388" r:id="rId5"/>
  </p:sldMasterIdLst>
  <p:notesMasterIdLst>
    <p:notesMasterId r:id="rId44"/>
  </p:notesMasterIdLst>
  <p:handoutMasterIdLst>
    <p:handoutMasterId r:id="rId45"/>
  </p:handoutMasterIdLst>
  <p:sldIdLst>
    <p:sldId id="488" r:id="rId6"/>
    <p:sldId id="520" r:id="rId7"/>
    <p:sldId id="494" r:id="rId8"/>
    <p:sldId id="522" r:id="rId9"/>
    <p:sldId id="521" r:id="rId10"/>
    <p:sldId id="495" r:id="rId11"/>
    <p:sldId id="499" r:id="rId12"/>
    <p:sldId id="523" r:id="rId13"/>
    <p:sldId id="527" r:id="rId14"/>
    <p:sldId id="535" r:id="rId15"/>
    <p:sldId id="536" r:id="rId16"/>
    <p:sldId id="537" r:id="rId17"/>
    <p:sldId id="528" r:id="rId18"/>
    <p:sldId id="529" r:id="rId19"/>
    <p:sldId id="525" r:id="rId20"/>
    <p:sldId id="526" r:id="rId21"/>
    <p:sldId id="530" r:id="rId22"/>
    <p:sldId id="531" r:id="rId23"/>
    <p:sldId id="532" r:id="rId24"/>
    <p:sldId id="533" r:id="rId25"/>
    <p:sldId id="534" r:id="rId26"/>
    <p:sldId id="500" r:id="rId27"/>
    <p:sldId id="501" r:id="rId28"/>
    <p:sldId id="519" r:id="rId29"/>
    <p:sldId id="510" r:id="rId30"/>
    <p:sldId id="512" r:id="rId31"/>
    <p:sldId id="505" r:id="rId32"/>
    <p:sldId id="513" r:id="rId33"/>
    <p:sldId id="514" r:id="rId34"/>
    <p:sldId id="515" r:id="rId35"/>
    <p:sldId id="516" r:id="rId36"/>
    <p:sldId id="517" r:id="rId37"/>
    <p:sldId id="511" r:id="rId38"/>
    <p:sldId id="518" r:id="rId39"/>
    <p:sldId id="498" r:id="rId40"/>
    <p:sldId id="504" r:id="rId41"/>
    <p:sldId id="489" r:id="rId42"/>
    <p:sldId id="509" r:id="rId43"/>
  </p:sldIdLst>
  <p:sldSz cx="12192000" cy="6858000"/>
  <p:notesSz cx="7010400" cy="120396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3A3"/>
    <a:srgbClr val="A1A1A1"/>
    <a:srgbClr val="FFCC99"/>
    <a:srgbClr val="CCECFF"/>
    <a:srgbClr val="CCFFCC"/>
    <a:srgbClr val="FFCCCC"/>
    <a:srgbClr val="FFCCFF"/>
    <a:srgbClr val="66FF66"/>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60"/>
  </p:normalViewPr>
  <p:slideViewPr>
    <p:cSldViewPr snapToGrid="0">
      <p:cViewPr varScale="1">
        <p:scale>
          <a:sx n="124" d="100"/>
          <a:sy n="124" d="100"/>
        </p:scale>
        <p:origin x="120" y="32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559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602392"/>
          </a:xfrm>
          <a:prstGeom prst="rect">
            <a:avLst/>
          </a:prstGeom>
        </p:spPr>
        <p:txBody>
          <a:bodyPr vert="horz" lIns="108823" tIns="54412" rIns="108823" bIns="54412" rtlCol="0"/>
          <a:lstStyle>
            <a:lvl1pPr algn="l">
              <a:defRPr sz="14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9" y="0"/>
            <a:ext cx="3038475" cy="602392"/>
          </a:xfrm>
          <a:prstGeom prst="rect">
            <a:avLst/>
          </a:prstGeom>
        </p:spPr>
        <p:txBody>
          <a:bodyPr vert="horz" wrap="square" lIns="108823" tIns="54412" rIns="108823" bIns="54412" numCol="1" anchor="t" anchorCtr="0" compatLnSpc="1">
            <a:prstTxWarp prst="textNoShape">
              <a:avLst/>
            </a:prstTxWarp>
          </a:bodyPr>
          <a:lstStyle>
            <a:lvl1pPr algn="r">
              <a:defRPr sz="1400"/>
            </a:lvl1pPr>
          </a:lstStyle>
          <a:p>
            <a:fld id="{61A2DE62-24B0-4972-852B-4785B8FCBE77}" type="datetimeFigureOut">
              <a:rPr lang="en-US"/>
              <a:pPr/>
              <a:t>3/18/2019</a:t>
            </a:fld>
            <a:endParaRPr lang="en-US"/>
          </a:p>
        </p:txBody>
      </p:sp>
      <p:sp>
        <p:nvSpPr>
          <p:cNvPr id="4" name="Footer Placeholder 3"/>
          <p:cNvSpPr>
            <a:spLocks noGrp="1"/>
          </p:cNvSpPr>
          <p:nvPr>
            <p:ph type="ftr" sz="quarter" idx="2"/>
          </p:nvPr>
        </p:nvSpPr>
        <p:spPr>
          <a:xfrm>
            <a:off x="2" y="11435153"/>
            <a:ext cx="3038475" cy="602392"/>
          </a:xfrm>
          <a:prstGeom prst="rect">
            <a:avLst/>
          </a:prstGeom>
        </p:spPr>
        <p:txBody>
          <a:bodyPr vert="horz" lIns="108823" tIns="54412" rIns="108823" bIns="54412" rtlCol="0" anchor="b"/>
          <a:lstStyle>
            <a:lvl1pPr algn="l">
              <a:defRPr sz="14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9" y="11435153"/>
            <a:ext cx="3038475" cy="602392"/>
          </a:xfrm>
          <a:prstGeom prst="rect">
            <a:avLst/>
          </a:prstGeom>
        </p:spPr>
        <p:txBody>
          <a:bodyPr vert="horz" wrap="square" lIns="108823" tIns="54412" rIns="108823" bIns="54412" numCol="1" anchor="b" anchorCtr="0" compatLnSpc="1">
            <a:prstTxWarp prst="textNoShape">
              <a:avLst/>
            </a:prstTxWarp>
          </a:bodyPr>
          <a:lstStyle>
            <a:lvl1pPr algn="r">
              <a:defRPr sz="14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602392"/>
          </a:xfrm>
          <a:prstGeom prst="rect">
            <a:avLst/>
          </a:prstGeom>
        </p:spPr>
        <p:txBody>
          <a:bodyPr vert="horz" lIns="108823" tIns="54412" rIns="108823" bIns="54412" rtlCol="0"/>
          <a:lstStyle>
            <a:lvl1pPr algn="l">
              <a:defRPr sz="14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9" y="0"/>
            <a:ext cx="3038475" cy="602392"/>
          </a:xfrm>
          <a:prstGeom prst="rect">
            <a:avLst/>
          </a:prstGeom>
        </p:spPr>
        <p:txBody>
          <a:bodyPr vert="horz" wrap="square" lIns="108823" tIns="54412" rIns="108823" bIns="54412" numCol="1" anchor="t" anchorCtr="0" compatLnSpc="1">
            <a:prstTxWarp prst="textNoShape">
              <a:avLst/>
            </a:prstTxWarp>
          </a:bodyPr>
          <a:lstStyle>
            <a:lvl1pPr algn="r">
              <a:defRPr sz="1400"/>
            </a:lvl1pPr>
          </a:lstStyle>
          <a:p>
            <a:fld id="{9ADC5788-3AFA-4451-BC67-BFEEAB944D67}" type="datetimeFigureOut">
              <a:rPr lang="en-US"/>
              <a:pPr/>
              <a:t>3/18/2019</a:t>
            </a:fld>
            <a:endParaRPr lang="en-US"/>
          </a:p>
        </p:txBody>
      </p:sp>
      <p:sp>
        <p:nvSpPr>
          <p:cNvPr id="4" name="Slide Image Placeholder 3"/>
          <p:cNvSpPr>
            <a:spLocks noGrp="1" noRot="1" noChangeAspect="1"/>
          </p:cNvSpPr>
          <p:nvPr>
            <p:ph type="sldImg" idx="2"/>
          </p:nvPr>
        </p:nvSpPr>
        <p:spPr>
          <a:xfrm>
            <a:off x="-508000" y="901700"/>
            <a:ext cx="8026400" cy="4514850"/>
          </a:xfrm>
          <a:prstGeom prst="rect">
            <a:avLst/>
          </a:prstGeom>
          <a:noFill/>
          <a:ln w="12700">
            <a:solidFill>
              <a:prstClr val="black"/>
            </a:solidFill>
          </a:ln>
        </p:spPr>
        <p:txBody>
          <a:bodyPr vert="horz" lIns="108823" tIns="54412" rIns="108823" bIns="54412" rtlCol="0" anchor="ctr"/>
          <a:lstStyle/>
          <a:p>
            <a:pPr lvl="0"/>
            <a:endParaRPr lang="en-US" noProof="0" dirty="0" smtClean="0"/>
          </a:p>
        </p:txBody>
      </p:sp>
      <p:sp>
        <p:nvSpPr>
          <p:cNvPr id="5" name="Notes Placeholder 4"/>
          <p:cNvSpPr>
            <a:spLocks noGrp="1"/>
          </p:cNvSpPr>
          <p:nvPr>
            <p:ph type="body" sz="quarter" idx="3"/>
          </p:nvPr>
        </p:nvSpPr>
        <p:spPr>
          <a:xfrm>
            <a:off x="701676" y="5719636"/>
            <a:ext cx="5607050" cy="5417410"/>
          </a:xfrm>
          <a:prstGeom prst="rect">
            <a:avLst/>
          </a:prstGeom>
        </p:spPr>
        <p:txBody>
          <a:bodyPr vert="horz" lIns="108823" tIns="54412" rIns="108823" bIns="5441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2" y="11435153"/>
            <a:ext cx="3038475" cy="602392"/>
          </a:xfrm>
          <a:prstGeom prst="rect">
            <a:avLst/>
          </a:prstGeom>
        </p:spPr>
        <p:txBody>
          <a:bodyPr vert="horz" lIns="108823" tIns="54412" rIns="108823" bIns="54412" rtlCol="0" anchor="b"/>
          <a:lstStyle>
            <a:lvl1pPr algn="l">
              <a:defRPr sz="14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9" y="11435153"/>
            <a:ext cx="3038475" cy="602392"/>
          </a:xfrm>
          <a:prstGeom prst="rect">
            <a:avLst/>
          </a:prstGeom>
        </p:spPr>
        <p:txBody>
          <a:bodyPr vert="horz" wrap="square" lIns="108823" tIns="54412" rIns="108823" bIns="54412" numCol="1" anchor="b" anchorCtr="0" compatLnSpc="1">
            <a:prstTxWarp prst="textNoShape">
              <a:avLst/>
            </a:prstTxWarp>
          </a:bodyPr>
          <a:lstStyle>
            <a:lvl1pPr algn="r">
              <a:defRPr sz="14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ic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309360" y="3480416"/>
            <a:ext cx="5425440" cy="2920384"/>
          </a:xfrm>
          <a:prstGeom prst="rect">
            <a:avLst/>
          </a:prstGeom>
          <a:solidFill>
            <a:schemeClr val="tx2"/>
          </a:solidFill>
          <a:ln w="76200">
            <a:solidFill>
              <a:schemeClr val="tx2"/>
            </a:solidFill>
          </a:ln>
        </p:spPr>
        <p:txBody>
          <a:bodyPr/>
          <a:lstStyle>
            <a:lvl1pPr>
              <a:defRPr baseline="0"/>
            </a:lvl1pPr>
          </a:lstStyle>
          <a:p>
            <a:r>
              <a:rPr lang="en-US" dirty="0" smtClean="0"/>
              <a:t>Click icon to add picture</a:t>
            </a:r>
            <a:endParaRPr lang="en-US" dirty="0"/>
          </a:p>
        </p:txBody>
      </p:sp>
      <p:sp>
        <p:nvSpPr>
          <p:cNvPr id="11" name="Picture Placeholder 2"/>
          <p:cNvSpPr>
            <a:spLocks noGrp="1"/>
          </p:cNvSpPr>
          <p:nvPr>
            <p:ph type="pic" sz="quarter" idx="12"/>
          </p:nvPr>
        </p:nvSpPr>
        <p:spPr>
          <a:xfrm>
            <a:off x="6309360" y="432416"/>
            <a:ext cx="5410200" cy="2966104"/>
          </a:xfrm>
          <a:prstGeom prst="rect">
            <a:avLst/>
          </a:prstGeom>
          <a:solidFill>
            <a:schemeClr val="tx2"/>
          </a:solidFill>
          <a:ln w="76200">
            <a:solidFill>
              <a:schemeClr val="tx2"/>
            </a:solidFill>
          </a:ln>
        </p:spPr>
        <p:txBody>
          <a:bodyPr/>
          <a:lstStyle>
            <a:lvl1pPr>
              <a:defRPr baseline="0"/>
            </a:lvl1pPr>
          </a:lstStyle>
          <a:p>
            <a:r>
              <a:rPr lang="en-US" dirty="0" smtClean="0"/>
              <a:t>Click icon to add picture</a:t>
            </a:r>
            <a:endParaRPr lang="en-US" dirty="0"/>
          </a:p>
        </p:txBody>
      </p:sp>
      <p:sp>
        <p:nvSpPr>
          <p:cNvPr id="2" name="Title 1"/>
          <p:cNvSpPr>
            <a:spLocks noGrp="1"/>
          </p:cNvSpPr>
          <p:nvPr>
            <p:ph type="title"/>
          </p:nvPr>
        </p:nvSpPr>
        <p:spPr>
          <a:xfrm>
            <a:off x="320634" y="365125"/>
            <a:ext cx="5771408" cy="1325563"/>
          </a:xfrm>
        </p:spPr>
        <p:txBody>
          <a:bodyPr/>
          <a:lstStyle/>
          <a:p>
            <a:r>
              <a:rPr lang="en-US" smtClean="0"/>
              <a:t>Click to edit Master title style</a:t>
            </a:r>
            <a:endParaRPr lang="en-US"/>
          </a:p>
        </p:txBody>
      </p:sp>
      <p:sp>
        <p:nvSpPr>
          <p:cNvPr id="4" name="Text Placeholder 3"/>
          <p:cNvSpPr>
            <a:spLocks noGrp="1"/>
          </p:cNvSpPr>
          <p:nvPr>
            <p:ph type="body" sz="quarter" idx="13"/>
          </p:nvPr>
        </p:nvSpPr>
        <p:spPr>
          <a:xfrm>
            <a:off x="296863" y="1911350"/>
            <a:ext cx="5807075" cy="34321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1527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74480" cy="944559"/>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97840" y="1369696"/>
            <a:ext cx="11176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537973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59240" cy="883599"/>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665489" y="6108699"/>
            <a:ext cx="8470900"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a:t>Click to edit Master text styles</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640080" y="1354455"/>
            <a:ext cx="10942320" cy="4619625"/>
          </a:xfrm>
          <a:prstGeom prst="rect">
            <a:avLst/>
          </a:prstGeom>
        </p:spPr>
        <p:txBody>
          <a:bodyPr/>
          <a:lstStyle/>
          <a:p>
            <a:endParaRPr lang="en-US"/>
          </a:p>
        </p:txBody>
      </p:sp>
    </p:spTree>
    <p:extLst>
      <p:ext uri="{BB962C8B-B14F-4D97-AF65-F5344CB8AC3E}">
        <p14:creationId xmlns:p14="http://schemas.microsoft.com/office/powerpoint/2010/main" val="1067958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4"/>
            <a:ext cx="9159240" cy="973758"/>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528320" y="1408429"/>
            <a:ext cx="545592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217920" y="1408429"/>
            <a:ext cx="545592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Tree>
    <p:extLst>
      <p:ext uri="{BB962C8B-B14F-4D97-AF65-F5344CB8AC3E}">
        <p14:creationId xmlns:p14="http://schemas.microsoft.com/office/powerpoint/2010/main" val="1566433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6"/>
            <a:ext cx="9144000" cy="1070161"/>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6156960" y="1459114"/>
            <a:ext cx="5486400" cy="663267"/>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467360" y="1459118"/>
            <a:ext cx="5486400" cy="666241"/>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467360" y="2209800"/>
            <a:ext cx="5486400" cy="3962400"/>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156960" y="2209800"/>
            <a:ext cx="5486400" cy="3962400"/>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Tree>
    <p:extLst>
      <p:ext uri="{BB962C8B-B14F-4D97-AF65-F5344CB8AC3E}">
        <p14:creationId xmlns:p14="http://schemas.microsoft.com/office/powerpoint/2010/main" val="15220241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28924"/>
            <a:ext cx="9128760" cy="973758"/>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436889" y="1408429"/>
            <a:ext cx="359410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157986" y="1408429"/>
            <a:ext cx="7454900" cy="4718051"/>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Tree>
    <p:extLst>
      <p:ext uri="{BB962C8B-B14F-4D97-AF65-F5344CB8AC3E}">
        <p14:creationId xmlns:p14="http://schemas.microsoft.com/office/powerpoint/2010/main" val="1494733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4"/>
            <a:ext cx="9144000" cy="943915"/>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421640" y="1423671"/>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111240" y="1423671"/>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421640" y="3795395"/>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6111240" y="3795395"/>
            <a:ext cx="5486400" cy="228600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523240" y="3778886"/>
            <a:ext cx="11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05767" y="1423675"/>
            <a:ext cx="0" cy="4657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450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44000" cy="94455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6156960" y="1369698"/>
            <a:ext cx="5486400" cy="663267"/>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467360" y="1369702"/>
            <a:ext cx="5486400" cy="666241"/>
          </a:xfrm>
          <a:prstGeom prst="rect">
            <a:avLst/>
          </a:prstGeom>
        </p:spPr>
        <p:txBody>
          <a:bodyPr bIns="0" anchor="b"/>
          <a:lstStyle>
            <a:lvl1pPr>
              <a:defRPr sz="135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467360" y="2120387"/>
            <a:ext cx="5486400" cy="4230887"/>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6156960" y="2120387"/>
            <a:ext cx="5486400" cy="4230887"/>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9556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28921"/>
            <a:ext cx="9113520" cy="91407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482600" y="1369699"/>
            <a:ext cx="5486400" cy="4981575"/>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6172200" y="1369699"/>
            <a:ext cx="5486400" cy="4981575"/>
          </a:xfrm>
          <a:prstGeom prst="rect">
            <a:avLst/>
          </a:prstGeo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018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1"/>
            <a:ext cx="9128760" cy="92931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497849" y="1369701"/>
            <a:ext cx="3594100" cy="5000625"/>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18946" y="1369701"/>
            <a:ext cx="7454900" cy="5000625"/>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01326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13681"/>
            <a:ext cx="9113520" cy="99027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528320" y="1384935"/>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6217920" y="1384935"/>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528320" y="3901440"/>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6217920" y="3901440"/>
            <a:ext cx="5486400" cy="2423160"/>
          </a:xfrm>
          <a:prstGeom prst="rect">
            <a:avLst/>
          </a:prstGeo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528320" y="3851911"/>
            <a:ext cx="11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112447" y="1384942"/>
            <a:ext cx="0" cy="4939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75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Pics (horizontal)">
    <p:spTree>
      <p:nvGrpSpPr>
        <p:cNvPr id="1" name=""/>
        <p:cNvGrpSpPr/>
        <p:nvPr/>
      </p:nvGrpSpPr>
      <p:grpSpPr>
        <a:xfrm>
          <a:off x="0" y="0"/>
          <a:ext cx="0" cy="0"/>
          <a:chOff x="0" y="0"/>
          <a:chExt cx="0" cy="0"/>
        </a:xfrm>
      </p:grpSpPr>
      <p:sp>
        <p:nvSpPr>
          <p:cNvPr id="9" name="Picture Placeholder 16"/>
          <p:cNvSpPr txBox="1">
            <a:spLocks noChangeAspect="1"/>
          </p:cNvSpPr>
          <p:nvPr userDrawn="1"/>
        </p:nvSpPr>
        <p:spPr bwMode="auto">
          <a:xfrm>
            <a:off x="6248400" y="208722"/>
            <a:ext cx="5791200" cy="3081131"/>
          </a:xfrm>
          <a:prstGeom prst="rect">
            <a:avLst/>
          </a:prstGeom>
          <a:solidFill>
            <a:srgbClr val="FFFFFF"/>
          </a:solidFill>
          <a:ln w="38100" cap="flat" cmpd="sng" algn="ctr">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9"/>
              </a:spcBef>
              <a:spcAft>
                <a:spcPct val="0"/>
              </a:spcAft>
              <a:buFont typeface="Arial" pitchFamily="34" charset="0"/>
              <a:defRPr sz="2100" kern="1200">
                <a:ln>
                  <a:noFill/>
                </a:ln>
                <a:solidFill>
                  <a:schemeClr val="tx1"/>
                </a:solidFill>
                <a:latin typeface="Arial" pitchFamily="34" charset="0"/>
                <a:ea typeface="ＭＳ Ｐゴシック" charset="0"/>
                <a:cs typeface="Arial" pitchFamily="34" charset="0"/>
              </a:defRPr>
            </a:lvl1pPr>
            <a:lvl2pPr marL="289322" indent="-160735"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51435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771525"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02870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69"/>
              </a:spcBef>
              <a:spcAft>
                <a:spcPct val="0"/>
              </a:spcAft>
              <a:buClrTx/>
              <a:buSzTx/>
              <a:buFont typeface="Arial" pitchFamily="34" charset="0"/>
              <a:buNone/>
              <a:tabLst/>
              <a:defRPr/>
            </a:pPr>
            <a:r>
              <a:rPr kumimoji="0" lang="en-US" sz="2100" b="0" i="0" u="none" strike="noStrike" kern="1200" cap="none" spc="0" normalizeH="0" baseline="0" noProof="0" smtClean="0">
                <a:ln>
                  <a:noFill/>
                </a:ln>
                <a:solidFill>
                  <a:srgbClr val="000000"/>
                </a:solidFill>
                <a:effectLst/>
                <a:uLnTx/>
                <a:uFillTx/>
                <a:latin typeface="Arial" pitchFamily="34" charset="0"/>
                <a:ea typeface="ＭＳ Ｐゴシック" charset="0"/>
                <a:cs typeface="Arial" pitchFamily="34" charset="0"/>
              </a:rPr>
              <a:t>Click icon to add picture</a:t>
            </a:r>
            <a:endParaRPr kumimoji="0" lang="en-US" sz="21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endParaRPr>
          </a:p>
        </p:txBody>
      </p:sp>
      <p:sp>
        <p:nvSpPr>
          <p:cNvPr id="3" name="Picture Placeholder 2"/>
          <p:cNvSpPr>
            <a:spLocks noGrp="1"/>
          </p:cNvSpPr>
          <p:nvPr>
            <p:ph type="pic" sz="quarter" idx="10"/>
          </p:nvPr>
        </p:nvSpPr>
        <p:spPr>
          <a:xfrm>
            <a:off x="6248400" y="191053"/>
            <a:ext cx="5799137" cy="3240916"/>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5" name="Picture Placeholder 4"/>
          <p:cNvSpPr>
            <a:spLocks noGrp="1"/>
          </p:cNvSpPr>
          <p:nvPr>
            <p:ph type="pic" sz="quarter" idx="11"/>
          </p:nvPr>
        </p:nvSpPr>
        <p:spPr>
          <a:xfrm>
            <a:off x="5229099" y="3431969"/>
            <a:ext cx="3416135" cy="3245881"/>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2" name="Picture Placeholder 11"/>
          <p:cNvSpPr>
            <a:spLocks noGrp="1"/>
          </p:cNvSpPr>
          <p:nvPr>
            <p:ph type="pic" sz="quarter" idx="12"/>
          </p:nvPr>
        </p:nvSpPr>
        <p:spPr>
          <a:xfrm>
            <a:off x="8645235" y="3431970"/>
            <a:ext cx="3403765" cy="3257756"/>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4" name="Text Placeholder 3"/>
          <p:cNvSpPr>
            <a:spLocks noGrp="1"/>
          </p:cNvSpPr>
          <p:nvPr>
            <p:ph type="body" sz="quarter" idx="13"/>
          </p:nvPr>
        </p:nvSpPr>
        <p:spPr>
          <a:xfrm>
            <a:off x="304801" y="1912125"/>
            <a:ext cx="4778374" cy="35030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2263" y="365125"/>
            <a:ext cx="5789779"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14500089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5"/>
            <a:ext cx="11176000" cy="1285875"/>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406400" y="3687769"/>
            <a:ext cx="11176000" cy="854075"/>
          </a:xfrm>
          <a:prstGeom prst="rect">
            <a:avLst/>
          </a:prstGeo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7906792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5"/>
            <a:ext cx="11176000" cy="1285875"/>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3824700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6"/>
            <a:ext cx="9159240" cy="1020754"/>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40369559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1"/>
            <a:ext cx="9144000" cy="94455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759423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7840891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1435180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1549899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420040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2" name="TextBox 21"/>
          <p:cNvSpPr txBox="1"/>
          <p:nvPr userDrawn="1"/>
        </p:nvSpPr>
        <p:spPr>
          <a:xfrm>
            <a:off x="76200" y="1043608"/>
            <a:ext cx="6019800" cy="3001617"/>
          </a:xfrm>
          <a:prstGeom prst="rect">
            <a:avLst/>
          </a:prstGeom>
          <a:noFill/>
          <a:ln w="50800" cmpd="dbl">
            <a:solidFill>
              <a:schemeClr val="accent1"/>
            </a:solidFill>
          </a:ln>
        </p:spPr>
        <p:txBody>
          <a:bodyPr wrap="square" rtlCol="0" anchor="b" anchorCtr="0">
            <a:noAutofit/>
          </a:bodyPr>
          <a:lstStyle/>
          <a:p>
            <a:r>
              <a:rPr lang="en-US" dirty="0" smtClean="0"/>
              <a:t>Use</a:t>
            </a:r>
            <a:r>
              <a:rPr lang="en-US" baseline="0" dirty="0" smtClean="0"/>
              <a:t> for Standard Content Slide Colors</a:t>
            </a:r>
            <a:endParaRPr lang="en-US" dirty="0"/>
          </a:p>
        </p:txBody>
      </p:sp>
      <p:sp>
        <p:nvSpPr>
          <p:cNvPr id="2" name="TextBox 1"/>
          <p:cNvSpPr txBox="1"/>
          <p:nvPr userDrawn="1"/>
        </p:nvSpPr>
        <p:spPr>
          <a:xfrm>
            <a:off x="6096000" y="1043608"/>
            <a:ext cx="6019800" cy="3001617"/>
          </a:xfrm>
          <a:prstGeom prst="rect">
            <a:avLst/>
          </a:prstGeom>
          <a:noFill/>
          <a:ln w="50800" cmpd="dbl">
            <a:solidFill>
              <a:schemeClr val="accent1"/>
            </a:solidFill>
          </a:ln>
        </p:spPr>
        <p:txBody>
          <a:bodyPr wrap="square" rtlCol="0" anchor="b" anchorCtr="0">
            <a:noAutofit/>
          </a:bodyPr>
          <a:lstStyle/>
          <a:p>
            <a:r>
              <a:rPr lang="en-US" dirty="0" smtClean="0"/>
              <a:t>Use</a:t>
            </a:r>
            <a:r>
              <a:rPr lang="en-US" baseline="0" dirty="0" smtClean="0"/>
              <a:t> for Chart Colors</a:t>
            </a:r>
            <a:endParaRPr lang="en-US" dirty="0"/>
          </a:p>
        </p:txBody>
      </p:sp>
      <p:grpSp>
        <p:nvGrpSpPr>
          <p:cNvPr id="21" name="Group 20"/>
          <p:cNvGrpSpPr/>
          <p:nvPr userDrawn="1"/>
        </p:nvGrpSpPr>
        <p:grpSpPr>
          <a:xfrm>
            <a:off x="152400" y="1257300"/>
            <a:ext cx="11887200" cy="202261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endParaRPr lang="en-US" sz="1000" b="1" dirty="0" smtClean="0">
                <a:solidFill>
                  <a:schemeClr val="tx1"/>
                </a:solidFill>
              </a:endParaRPr>
            </a:p>
            <a:p>
              <a:pPr algn="ctr">
                <a:defRPr/>
              </a:pPr>
              <a:r>
                <a:rPr lang="en-US" sz="1000" b="1" dirty="0" smtClean="0">
                  <a:solidFill>
                    <a:schemeClr val="tx1"/>
                  </a:solidFill>
                </a:rPr>
                <a:t>#d8d9d8</a:t>
              </a:r>
              <a:endParaRPr lang="en-US" sz="1000" b="1" dirty="0">
                <a:solidFill>
                  <a:schemeClr val="tx1"/>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endParaRPr lang="en-US" sz="1000" b="1" dirty="0" smtClean="0">
                <a:solidFill>
                  <a:schemeClr val="tx1"/>
                </a:solidFill>
              </a:endParaRPr>
            </a:p>
            <a:p>
              <a:pPr algn="ctr">
                <a:defRPr/>
              </a:pPr>
              <a:r>
                <a:rPr lang="en-US" sz="1000" b="1" dirty="0" smtClean="0">
                  <a:solidFill>
                    <a:schemeClr val="tx1"/>
                  </a:solidFill>
                </a:rPr>
                <a:t>#c9c9c9</a:t>
              </a:r>
              <a:endParaRPr lang="en-US" sz="1000" b="1" dirty="0">
                <a:solidFill>
                  <a:schemeClr val="tx1"/>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255</a:t>
              </a:r>
            </a:p>
            <a:p>
              <a:pPr algn="ctr">
                <a:defRPr/>
              </a:pPr>
              <a:r>
                <a:rPr lang="en-US" sz="1000" b="1" dirty="0" smtClean="0">
                  <a:solidFill>
                    <a:schemeClr val="tx2"/>
                  </a:solidFill>
                </a:rPr>
                <a:t>255</a:t>
              </a:r>
            </a:p>
            <a:p>
              <a:pPr algn="ctr">
                <a:defRPr/>
              </a:pPr>
              <a:r>
                <a:rPr lang="en-US" sz="1000" b="1" dirty="0" smtClean="0">
                  <a:solidFill>
                    <a:schemeClr val="tx2"/>
                  </a:solidFill>
                </a:rPr>
                <a:t>255</a:t>
              </a:r>
            </a:p>
            <a:p>
              <a:pPr algn="ctr">
                <a:defRPr/>
              </a:pPr>
              <a:endParaRPr lang="en-US" sz="1000" b="1" dirty="0" smtClean="0">
                <a:solidFill>
                  <a:schemeClr val="tx2"/>
                </a:solidFill>
              </a:endParaRPr>
            </a:p>
            <a:p>
              <a:pPr algn="ctr">
                <a:defRPr/>
              </a:pPr>
              <a:r>
                <a:rPr lang="en-US" sz="1000" b="1" dirty="0" smtClean="0">
                  <a:solidFill>
                    <a:schemeClr val="tx2"/>
                  </a:solidFill>
                </a:rPr>
                <a:t>#83847a</a:t>
              </a:r>
              <a:endParaRPr lang="en-US" sz="1000" b="1" dirty="0">
                <a:solidFill>
                  <a:schemeClr val="tx2"/>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2</a:t>
              </a:r>
            </a:p>
            <a:p>
              <a:pPr algn="ctr">
                <a:defRPr/>
              </a:pPr>
              <a:r>
                <a:rPr lang="en-US" sz="1000" b="1" dirty="0" smtClean="0">
                  <a:solidFill>
                    <a:schemeClr val="tx2"/>
                  </a:solidFill>
                </a:rPr>
                <a:t>0</a:t>
              </a:r>
            </a:p>
            <a:p>
              <a:pPr algn="ctr">
                <a:defRPr/>
              </a:pPr>
              <a:r>
                <a:rPr lang="en-US" sz="1000" b="1" dirty="0" smtClean="0">
                  <a:solidFill>
                    <a:schemeClr val="tx2"/>
                  </a:solidFill>
                </a:rPr>
                <a:t>0</a:t>
              </a:r>
            </a:p>
            <a:p>
              <a:pPr algn="ctr">
                <a:defRPr/>
              </a:pPr>
              <a:endParaRPr lang="en-US" sz="1000" b="1" dirty="0" smtClean="0">
                <a:solidFill>
                  <a:schemeClr val="tx2"/>
                </a:solidFill>
              </a:endParaRPr>
            </a:p>
            <a:p>
              <a:pPr algn="ctr">
                <a:defRPr/>
              </a:pPr>
              <a:r>
                <a:rPr lang="en-US" sz="1000" b="1" dirty="0" smtClean="0">
                  <a:solidFill>
                    <a:schemeClr val="tx2"/>
                  </a:solidFill>
                </a:rPr>
                <a:t>#020000</a:t>
              </a:r>
              <a:endParaRPr lang="en-US" sz="1000" b="1" dirty="0">
                <a:solidFill>
                  <a:schemeClr val="tx2"/>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endParaRPr lang="en-US" sz="1000" b="1" dirty="0" smtClean="0">
                <a:solidFill>
                  <a:schemeClr val="tx1"/>
                </a:solidFill>
              </a:endParaRPr>
            </a:p>
            <a:p>
              <a:pPr algn="ctr">
                <a:defRPr/>
              </a:pPr>
              <a:r>
                <a:rPr lang="en-US" sz="1000" b="1" dirty="0" smtClean="0">
                  <a:solidFill>
                    <a:schemeClr val="tx1"/>
                  </a:solidFill>
                </a:rPr>
                <a:t>#a3a3a2</a:t>
              </a:r>
              <a:endParaRPr lang="en-US" sz="1000" b="1" dirty="0">
                <a:solidFill>
                  <a:schemeClr val="tx1"/>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131</a:t>
              </a:r>
            </a:p>
            <a:p>
              <a:pPr algn="ctr">
                <a:defRPr/>
              </a:pPr>
              <a:r>
                <a:rPr lang="en-US" sz="1000" b="1" dirty="0" smtClean="0">
                  <a:solidFill>
                    <a:schemeClr val="tx1"/>
                  </a:solidFill>
                </a:rPr>
                <a:t>132</a:t>
              </a:r>
            </a:p>
            <a:p>
              <a:pPr algn="ctr">
                <a:defRPr/>
              </a:pPr>
              <a:r>
                <a:rPr lang="en-US" sz="1000" b="1" dirty="0" smtClean="0">
                  <a:solidFill>
                    <a:schemeClr val="tx1"/>
                  </a:solidFill>
                </a:rPr>
                <a:t>122</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11" name="Rectangle 10"/>
            <p:cNvSpPr/>
            <p:nvPr/>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223</a:t>
              </a:r>
            </a:p>
            <a:p>
              <a:pPr algn="ctr">
                <a:defRPr/>
              </a:pPr>
              <a:r>
                <a:rPr lang="en-US" sz="1000" b="1" dirty="0" smtClean="0">
                  <a:solidFill>
                    <a:schemeClr val="tx2"/>
                  </a:solidFill>
                </a:rPr>
                <a:t>31</a:t>
              </a:r>
            </a:p>
            <a:p>
              <a:pPr algn="ctr">
                <a:defRPr/>
              </a:pPr>
              <a:r>
                <a:rPr lang="en-US" sz="1000" b="1" dirty="0" smtClean="0">
                  <a:solidFill>
                    <a:schemeClr val="tx2"/>
                  </a:solidFill>
                </a:rPr>
                <a:t>46</a:t>
              </a:r>
            </a:p>
            <a:p>
              <a:pPr algn="ctr">
                <a:defRPr/>
              </a:pPr>
              <a:endParaRPr lang="en-US" sz="1000" b="1" dirty="0" smtClean="0">
                <a:solidFill>
                  <a:schemeClr val="tx2"/>
                </a:solidFill>
              </a:endParaRPr>
            </a:p>
            <a:p>
              <a:pPr algn="ctr">
                <a:defRPr/>
              </a:pPr>
              <a:r>
                <a:rPr lang="en-US" sz="1000" b="1" dirty="0" smtClean="0">
                  <a:solidFill>
                    <a:schemeClr val="tx2"/>
                  </a:solidFill>
                </a:rPr>
                <a:t>#ef4236</a:t>
              </a:r>
              <a:endParaRPr lang="en-US" sz="1000" b="1" dirty="0">
                <a:solidFill>
                  <a:schemeClr val="tx2"/>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110</a:t>
              </a:r>
            </a:p>
            <a:p>
              <a:pPr algn="ctr">
                <a:defRPr/>
              </a:pPr>
              <a:r>
                <a:rPr lang="en-US" sz="1000" b="1" dirty="0" smtClean="0">
                  <a:solidFill>
                    <a:schemeClr val="tx1"/>
                  </a:solidFill>
                </a:rPr>
                <a:t>135</a:t>
              </a:r>
            </a:p>
            <a:p>
              <a:pPr algn="ctr">
                <a:defRPr/>
              </a:pPr>
              <a:r>
                <a:rPr lang="en-US" sz="1000" b="1" dirty="0" smtClean="0">
                  <a:solidFill>
                    <a:schemeClr val="tx1"/>
                  </a:solidFill>
                </a:rPr>
                <a:t>120</a:t>
              </a:r>
            </a:p>
            <a:p>
              <a:pPr algn="ctr">
                <a:defRPr/>
              </a:pPr>
              <a:endParaRPr lang="en-US" sz="1000" b="1" dirty="0" smtClean="0">
                <a:solidFill>
                  <a:schemeClr val="tx1"/>
                </a:solidFill>
              </a:endParaRPr>
            </a:p>
            <a:p>
              <a:pPr algn="ctr">
                <a:defRPr/>
              </a:pPr>
              <a:r>
                <a:rPr lang="en-US" sz="1000" b="1" dirty="0" smtClean="0">
                  <a:solidFill>
                    <a:schemeClr val="tx1"/>
                  </a:solidFill>
                </a:rPr>
                <a:t>#6f8779</a:t>
              </a:r>
              <a:endParaRPr lang="en-US" sz="1000" b="1" dirty="0">
                <a:solidFill>
                  <a:schemeClr val="tx1"/>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112</a:t>
              </a:r>
            </a:p>
            <a:p>
              <a:pPr algn="ctr">
                <a:defRPr/>
              </a:pPr>
              <a:r>
                <a:rPr lang="en-US" sz="1000" b="1" dirty="0" smtClean="0">
                  <a:solidFill>
                    <a:schemeClr val="tx2"/>
                  </a:solidFill>
                </a:rPr>
                <a:t>92</a:t>
              </a:r>
            </a:p>
            <a:p>
              <a:pPr algn="ctr">
                <a:defRPr/>
              </a:pPr>
              <a:r>
                <a:rPr lang="en-US" sz="1000" b="1" dirty="0" smtClean="0">
                  <a:solidFill>
                    <a:schemeClr val="tx2"/>
                  </a:solidFill>
                </a:rPr>
                <a:t>56</a:t>
              </a:r>
            </a:p>
            <a:p>
              <a:pPr algn="ctr">
                <a:defRPr/>
              </a:pPr>
              <a:endParaRPr lang="en-US" sz="1000" b="1" dirty="0" smtClean="0">
                <a:solidFill>
                  <a:schemeClr val="tx2"/>
                </a:solidFill>
              </a:endParaRPr>
            </a:p>
            <a:p>
              <a:pPr algn="ctr">
                <a:defRPr/>
              </a:pPr>
              <a:r>
                <a:rPr lang="en-US" sz="1000" b="1" dirty="0" smtClean="0">
                  <a:solidFill>
                    <a:schemeClr val="tx2"/>
                  </a:solidFill>
                </a:rPr>
                <a:t>#705d39</a:t>
              </a:r>
              <a:endParaRPr lang="en-US" sz="1000" b="1" dirty="0">
                <a:solidFill>
                  <a:schemeClr val="tx2"/>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62</a:t>
              </a:r>
            </a:p>
            <a:p>
              <a:pPr algn="ctr">
                <a:defRPr/>
              </a:pPr>
              <a:r>
                <a:rPr lang="en-US" sz="1000" b="1" dirty="0" smtClean="0">
                  <a:solidFill>
                    <a:schemeClr val="tx2"/>
                  </a:solidFill>
                </a:rPr>
                <a:t>102</a:t>
              </a:r>
            </a:p>
            <a:p>
              <a:pPr algn="ctr">
                <a:defRPr/>
              </a:pPr>
              <a:r>
                <a:rPr lang="en-US" sz="1000" b="1" dirty="0" smtClean="0">
                  <a:solidFill>
                    <a:schemeClr val="tx2"/>
                  </a:solidFill>
                </a:rPr>
                <a:t>130</a:t>
              </a:r>
            </a:p>
            <a:p>
              <a:pPr algn="ctr">
                <a:defRPr/>
              </a:pPr>
              <a:endParaRPr lang="en-US" sz="1000" b="1" dirty="0" smtClean="0">
                <a:solidFill>
                  <a:schemeClr val="tx2"/>
                </a:solidFill>
              </a:endParaRPr>
            </a:p>
            <a:p>
              <a:pPr algn="ctr">
                <a:defRPr/>
              </a:pPr>
              <a:r>
                <a:rPr lang="en-US" sz="1000" b="1" dirty="0" smtClean="0">
                  <a:solidFill>
                    <a:schemeClr val="tx2"/>
                  </a:solidFill>
                </a:rPr>
                <a:t>#406782</a:t>
              </a:r>
              <a:endParaRPr lang="en-US" sz="1000" b="1" dirty="0">
                <a:solidFill>
                  <a:schemeClr val="tx2"/>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102</a:t>
              </a:r>
            </a:p>
            <a:p>
              <a:pPr algn="ctr">
                <a:defRPr/>
              </a:pPr>
              <a:r>
                <a:rPr lang="en-US" sz="1000" b="1" dirty="0" smtClean="0">
                  <a:solidFill>
                    <a:schemeClr val="tx2"/>
                  </a:solidFill>
                </a:rPr>
                <a:t>56</a:t>
              </a:r>
            </a:p>
            <a:p>
              <a:pPr algn="ctr">
                <a:defRPr/>
              </a:pPr>
              <a:r>
                <a:rPr lang="en-US" sz="1000" b="1" dirty="0" smtClean="0">
                  <a:solidFill>
                    <a:schemeClr val="tx2"/>
                  </a:solidFill>
                </a:rPr>
                <a:t>48</a:t>
              </a:r>
            </a:p>
            <a:p>
              <a:pPr algn="ctr">
                <a:defRPr/>
              </a:pPr>
              <a:endParaRPr lang="en-US" sz="1000" b="1" dirty="0" smtClean="0">
                <a:solidFill>
                  <a:schemeClr val="tx2"/>
                </a:solidFill>
              </a:endParaRPr>
            </a:p>
            <a:p>
              <a:pPr algn="ctr">
                <a:defRPr/>
              </a:pPr>
              <a:r>
                <a:rPr lang="en-US" sz="1000" b="1" dirty="0" smtClean="0">
                  <a:solidFill>
                    <a:schemeClr val="tx2"/>
                  </a:solidFill>
                </a:rPr>
                <a:t>#673931</a:t>
              </a:r>
              <a:endParaRPr lang="en-US" sz="1000" b="1" dirty="0">
                <a:solidFill>
                  <a:schemeClr val="tx2"/>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130</a:t>
              </a:r>
            </a:p>
            <a:p>
              <a:pPr algn="ctr">
                <a:defRPr/>
              </a:pPr>
              <a:r>
                <a:rPr lang="en-US" sz="1000" b="1" dirty="0" smtClean="0">
                  <a:solidFill>
                    <a:schemeClr val="tx1"/>
                  </a:solidFill>
                </a:rPr>
                <a:t>120</a:t>
              </a:r>
            </a:p>
            <a:p>
              <a:pPr algn="ctr">
                <a:defRPr/>
              </a:pPr>
              <a:r>
                <a:rPr lang="en-US" sz="1000" b="1" dirty="0" smtClean="0">
                  <a:solidFill>
                    <a:schemeClr val="tx1"/>
                  </a:solidFill>
                </a:rPr>
                <a:t>111</a:t>
              </a:r>
            </a:p>
            <a:p>
              <a:pPr algn="ctr">
                <a:defRPr/>
              </a:pPr>
              <a:endParaRPr lang="en-US" sz="1000" b="1" dirty="0" smtClean="0">
                <a:solidFill>
                  <a:schemeClr val="tx1"/>
                </a:solidFill>
              </a:endParaRPr>
            </a:p>
            <a:p>
              <a:pPr algn="ctr">
                <a:defRPr/>
              </a:pPr>
              <a:r>
                <a:rPr lang="en-US" sz="1000" b="1" dirty="0" smtClean="0">
                  <a:solidFill>
                    <a:schemeClr val="tx1"/>
                  </a:solidFill>
                </a:rPr>
                <a:t>#837970</a:t>
              </a:r>
              <a:endParaRPr lang="en-US" sz="1000" b="1" dirty="0">
                <a:solidFill>
                  <a:schemeClr val="tx1"/>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endParaRPr lang="en-US" sz="1000" b="1" dirty="0" smtClean="0">
                <a:solidFill>
                  <a:schemeClr val="tx1"/>
                </a:solidFill>
              </a:endParaRPr>
            </a:p>
            <a:p>
              <a:pPr algn="ctr">
                <a:defRPr/>
              </a:pPr>
              <a:r>
                <a:rPr lang="en-US" sz="1000" b="1" dirty="0" smtClean="0">
                  <a:solidFill>
                    <a:schemeClr val="tx1"/>
                  </a:solidFill>
                </a:rPr>
                <a:t>#</a:t>
              </a:r>
              <a:r>
                <a:rPr lang="en-US" sz="1000" b="1" dirty="0" err="1" smtClean="0">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80</a:t>
              </a:r>
            </a:p>
            <a:p>
              <a:pPr algn="ctr">
                <a:defRPr/>
              </a:pPr>
              <a:r>
                <a:rPr lang="en-US" sz="1000" b="1" dirty="0" smtClean="0">
                  <a:solidFill>
                    <a:schemeClr val="tx2"/>
                  </a:solidFill>
                </a:rPr>
                <a:t>119</a:t>
              </a:r>
            </a:p>
            <a:p>
              <a:pPr algn="ctr">
                <a:defRPr/>
              </a:pPr>
              <a:r>
                <a:rPr lang="en-US" sz="1000" b="1" dirty="0" smtClean="0">
                  <a:solidFill>
                    <a:schemeClr val="tx2"/>
                  </a:solidFill>
                </a:rPr>
                <a:t>27</a:t>
              </a:r>
            </a:p>
            <a:p>
              <a:pPr algn="ctr">
                <a:defRPr/>
              </a:pPr>
              <a:endParaRPr lang="en-US" sz="1000" b="1" dirty="0" smtClean="0">
                <a:solidFill>
                  <a:schemeClr val="tx2"/>
                </a:solidFill>
              </a:endParaRPr>
            </a:p>
            <a:p>
              <a:pPr algn="ctr">
                <a:defRPr/>
              </a:pPr>
              <a:r>
                <a:rPr lang="en-US" sz="1000" b="1" dirty="0" smtClean="0">
                  <a:solidFill>
                    <a:schemeClr val="tx2"/>
                  </a:solidFill>
                </a:rPr>
                <a:t>#517837</a:t>
              </a:r>
              <a:endParaRPr lang="en-US" sz="1000" b="1" dirty="0">
                <a:solidFill>
                  <a:schemeClr val="tx2"/>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252</a:t>
              </a:r>
            </a:p>
            <a:p>
              <a:pPr algn="ctr">
                <a:defRPr/>
              </a:pPr>
              <a:r>
                <a:rPr lang="en-US" sz="1000" b="1" dirty="0" smtClean="0">
                  <a:solidFill>
                    <a:schemeClr val="tx1"/>
                  </a:solidFill>
                </a:rPr>
                <a:t>174</a:t>
              </a:r>
            </a:p>
            <a:p>
              <a:pPr algn="ctr">
                <a:defRPr/>
              </a:pPr>
              <a:r>
                <a:rPr lang="en-US" sz="1000" b="1" dirty="0" smtClean="0">
                  <a:solidFill>
                    <a:schemeClr val="tx1"/>
                  </a:solidFill>
                </a:rPr>
                <a:t>59</a:t>
              </a:r>
            </a:p>
            <a:p>
              <a:pPr algn="ctr">
                <a:defRPr/>
              </a:pPr>
              <a:endParaRPr lang="en-US" sz="1000" b="1" dirty="0" smtClean="0">
                <a:solidFill>
                  <a:schemeClr val="tx1"/>
                </a:solidFill>
              </a:endParaRPr>
            </a:p>
            <a:p>
              <a:pPr algn="ctr">
                <a:defRPr/>
              </a:pPr>
              <a:r>
                <a:rPr lang="en-US" sz="1000" b="1" dirty="0" smtClean="0">
                  <a:solidFill>
                    <a:schemeClr val="tx1"/>
                  </a:solidFill>
                </a:rPr>
                <a:t>#fbae3d</a:t>
              </a:r>
              <a:endParaRPr lang="en-US" sz="1000" b="1" dirty="0">
                <a:solidFill>
                  <a:schemeClr val="tx1"/>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2"/>
                  </a:solidFill>
                </a:rPr>
                <a:t>83</a:t>
              </a:r>
            </a:p>
            <a:p>
              <a:pPr algn="ctr">
                <a:defRPr/>
              </a:pPr>
              <a:r>
                <a:rPr lang="en-US" sz="1000" b="1" dirty="0" smtClean="0">
                  <a:solidFill>
                    <a:schemeClr val="tx2"/>
                  </a:solidFill>
                </a:rPr>
                <a:t>36</a:t>
              </a:r>
            </a:p>
            <a:p>
              <a:pPr algn="ctr">
                <a:defRPr/>
              </a:pPr>
              <a:r>
                <a:rPr lang="en-US" sz="1000" b="1" dirty="0" smtClean="0">
                  <a:solidFill>
                    <a:schemeClr val="tx2"/>
                  </a:solidFill>
                </a:rPr>
                <a:t>118</a:t>
              </a:r>
            </a:p>
            <a:p>
              <a:pPr algn="ctr">
                <a:defRPr/>
              </a:pPr>
              <a:endParaRPr lang="en-US" sz="1000" b="1" dirty="0" smtClean="0">
                <a:solidFill>
                  <a:schemeClr val="tx2"/>
                </a:solidFill>
              </a:endParaRPr>
            </a:p>
            <a:p>
              <a:pPr algn="ctr">
                <a:defRPr/>
              </a:pPr>
              <a:r>
                <a:rPr lang="en-US" sz="1000" b="1" dirty="0" smtClean="0">
                  <a:solidFill>
                    <a:schemeClr val="tx2"/>
                  </a:solidFill>
                </a:rPr>
                <a:t>#542a76</a:t>
              </a:r>
              <a:endParaRPr lang="en-US" sz="1000" b="1" dirty="0">
                <a:solidFill>
                  <a:schemeClr val="tx2"/>
                </a:solidFill>
              </a:endParaRPr>
            </a:p>
          </p:txBody>
        </p:sp>
      </p:grpSp>
    </p:spTree>
    <p:extLst>
      <p:ext uri="{BB962C8B-B14F-4D97-AF65-F5344CB8AC3E}">
        <p14:creationId xmlns:p14="http://schemas.microsoft.com/office/powerpoint/2010/main" val="26468029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2B78F7-C2BF-408F-BC3B-907BC6FBB6DA}" type="slidenum">
              <a:rPr lang="en-US" altLang="en-US"/>
              <a:pPr>
                <a:defRPr/>
              </a:pPr>
              <a:t>‹#›</a:t>
            </a:fld>
            <a:endParaRPr lang="en-US" altLang="en-US"/>
          </a:p>
        </p:txBody>
      </p:sp>
    </p:spTree>
    <p:extLst>
      <p:ext uri="{BB962C8B-B14F-4D97-AF65-F5344CB8AC3E}">
        <p14:creationId xmlns:p14="http://schemas.microsoft.com/office/powerpoint/2010/main" val="304814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Pics (vertical)">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4602163" y="742415"/>
            <a:ext cx="3640688" cy="5208905"/>
          </a:xfrm>
          <a:prstGeom prst="rect">
            <a:avLst/>
          </a:prstGeom>
          <a:solidFill>
            <a:schemeClr val="tx2"/>
          </a:solidFill>
          <a:ln w="76200">
            <a:solidFill>
              <a:schemeClr val="tx2"/>
            </a:solidFill>
          </a:ln>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5" name="Picture Placeholder 4"/>
          <p:cNvSpPr>
            <a:spLocks noGrp="1" noChangeAspect="1"/>
          </p:cNvSpPr>
          <p:nvPr>
            <p:ph type="pic" sz="quarter" idx="11"/>
          </p:nvPr>
        </p:nvSpPr>
        <p:spPr>
          <a:xfrm>
            <a:off x="8242851" y="747495"/>
            <a:ext cx="3796749" cy="2549525"/>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7" name="Picture Placeholder 6"/>
          <p:cNvSpPr>
            <a:spLocks noGrp="1" noChangeAspect="1"/>
          </p:cNvSpPr>
          <p:nvPr>
            <p:ph type="pic" sz="quarter" idx="12"/>
          </p:nvPr>
        </p:nvSpPr>
        <p:spPr>
          <a:xfrm>
            <a:off x="8242851" y="3297021"/>
            <a:ext cx="3796749" cy="2654300"/>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4" name="Text Placeholder 3"/>
          <p:cNvSpPr>
            <a:spLocks noGrp="1"/>
          </p:cNvSpPr>
          <p:nvPr>
            <p:ph type="body" sz="quarter" idx="13"/>
          </p:nvPr>
        </p:nvSpPr>
        <p:spPr>
          <a:xfrm>
            <a:off x="213358" y="1710459"/>
            <a:ext cx="4251763" cy="34909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13358" y="365125"/>
            <a:ext cx="4251764"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1146270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4 Pic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445950" y="409448"/>
            <a:ext cx="3200400"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3" name="Picture Placeholder 2"/>
          <p:cNvSpPr>
            <a:spLocks noGrp="1"/>
          </p:cNvSpPr>
          <p:nvPr>
            <p:ph type="pic" sz="quarter" idx="11"/>
          </p:nvPr>
        </p:nvSpPr>
        <p:spPr>
          <a:xfrm>
            <a:off x="8685925" y="419348"/>
            <a:ext cx="3200400"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4" name="Picture Placeholder 2"/>
          <p:cNvSpPr>
            <a:spLocks noGrp="1"/>
          </p:cNvSpPr>
          <p:nvPr>
            <p:ph type="pic" sz="quarter" idx="12"/>
          </p:nvPr>
        </p:nvSpPr>
        <p:spPr>
          <a:xfrm>
            <a:off x="5445949" y="3435668"/>
            <a:ext cx="3198425"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15" name="Picture Placeholder 2"/>
          <p:cNvSpPr>
            <a:spLocks noGrp="1"/>
          </p:cNvSpPr>
          <p:nvPr>
            <p:ph type="pic" sz="quarter" idx="13"/>
          </p:nvPr>
        </p:nvSpPr>
        <p:spPr>
          <a:xfrm>
            <a:off x="8683954" y="3433693"/>
            <a:ext cx="3200400" cy="2989262"/>
          </a:xfrm>
          <a:prstGeom prst="rect">
            <a:avLst/>
          </a:prstGeom>
          <a:solidFill>
            <a:schemeClr val="tx2"/>
          </a:solidFill>
          <a:ln w="76200">
            <a:solidFill>
              <a:schemeClr val="tx2"/>
            </a:solidFill>
          </a:ln>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icon to add picture</a:t>
            </a:r>
          </a:p>
          <a:p>
            <a:endParaRPr lang="en-US" dirty="0"/>
          </a:p>
        </p:txBody>
      </p:sp>
      <p:sp>
        <p:nvSpPr>
          <p:cNvPr id="4" name="Text Placeholder 3"/>
          <p:cNvSpPr>
            <a:spLocks noGrp="1"/>
          </p:cNvSpPr>
          <p:nvPr>
            <p:ph type="body" sz="quarter" idx="14"/>
          </p:nvPr>
        </p:nvSpPr>
        <p:spPr>
          <a:xfrm>
            <a:off x="213360" y="2528888"/>
            <a:ext cx="4968240" cy="2933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213361" y="365125"/>
            <a:ext cx="496824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3615358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4"/>
            <a:ext cx="9174480" cy="92804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393191"/>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907083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56360" y="228924"/>
            <a:ext cx="9174480" cy="94328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393191"/>
            <a:ext cx="11176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112135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86840" y="228924"/>
            <a:ext cx="9159240" cy="97376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408431"/>
            <a:ext cx="11176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049212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402080" y="228921"/>
            <a:ext cx="9128760" cy="783263"/>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72440" y="1354456"/>
            <a:ext cx="1126236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6758908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371600" y="228921"/>
            <a:ext cx="9144000" cy="92931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72440" y="1323976"/>
            <a:ext cx="1126236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3076282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5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image" Target="../media/image2.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image" Target="../media/image1.png"/><Relationship Id="rId30" Type="http://schemas.openxmlformats.org/officeDocument/2006/relationships/image" Target="../media/image6.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3A3A3">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6933" y="17787"/>
            <a:ext cx="12192000" cy="6858000"/>
          </a:xfrm>
          <a:prstGeom prst="rect">
            <a:avLst/>
          </a:prstGeom>
          <a:noFill/>
        </p:spPr>
      </p:pic>
      <p:pic>
        <p:nvPicPr>
          <p:cNvPr id="1033" name="Picture 6"/>
          <p:cNvPicPr>
            <a:picLocks noChangeAspect="1"/>
          </p:cNvPicPr>
          <p:nvPr/>
        </p:nvPicPr>
        <p:blipFill>
          <a:blip r:embed="rId7"/>
          <a:srcRect/>
          <a:stretch>
            <a:fillRect/>
          </a:stretch>
        </p:blipFill>
        <p:spPr bwMode="auto">
          <a:xfrm>
            <a:off x="6079067" y="3416307"/>
            <a:ext cx="25400" cy="3175"/>
          </a:xfrm>
          <a:prstGeom prst="rect">
            <a:avLst/>
          </a:prstGeom>
          <a:noFill/>
          <a:ln w="9525">
            <a:noFill/>
            <a:miter lim="800000"/>
            <a:headEnd/>
            <a:tailEnd/>
          </a:ln>
        </p:spPr>
      </p:pic>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02263" y="5610246"/>
            <a:ext cx="828311" cy="1054717"/>
          </a:xfrm>
          <a:prstGeom prst="rect">
            <a:avLst/>
          </a:prstGeom>
        </p:spPr>
      </p:pic>
      <p:pic>
        <p:nvPicPr>
          <p:cNvPr id="12" name="Picture 1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50940" y="5471678"/>
            <a:ext cx="1619754" cy="1306088"/>
          </a:xfrm>
          <a:prstGeom prst="rect">
            <a:avLst/>
          </a:prstGeom>
        </p:spPr>
      </p:pic>
      <p:sp>
        <p:nvSpPr>
          <p:cNvPr id="2" name="Title Placeholder 1"/>
          <p:cNvSpPr>
            <a:spLocks noGrp="1"/>
          </p:cNvSpPr>
          <p:nvPr>
            <p:ph type="title"/>
          </p:nvPr>
        </p:nvSpPr>
        <p:spPr>
          <a:xfrm>
            <a:off x="302263" y="365125"/>
            <a:ext cx="1105153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2E0E6-E87E-4D05-8656-B8F61A2A1598}" type="slidenum">
              <a:rPr lang="en-US" smtClean="0"/>
              <a:t>‹#›</a:t>
            </a:fld>
            <a:endParaRPr lang="en-US"/>
          </a:p>
        </p:txBody>
      </p:sp>
    </p:spTree>
    <p:extLst>
      <p:ext uri="{BB962C8B-B14F-4D97-AF65-F5344CB8AC3E}">
        <p14:creationId xmlns:p14="http://schemas.microsoft.com/office/powerpoint/2010/main" val="1005948834"/>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7" r:id="rId3"/>
    <p:sldLayoutId id="2147484416" r:id="rId4"/>
  </p:sldLayoutIdLst>
  <p:timing>
    <p:tnLst>
      <p:par>
        <p:cTn id="1" dur="indefinite" restart="never" nodeType="tmRoot"/>
      </p:par>
    </p:tnLst>
  </p:timing>
  <p:hf hdr="0"/>
  <p:txStyles>
    <p:titleStyle>
      <a:lvl1pPr algn="l" rtl="0" eaLnBrk="1" fontAlgn="base" hangingPunct="1">
        <a:spcBef>
          <a:spcPct val="0"/>
        </a:spcBef>
        <a:spcAft>
          <a:spcPct val="0"/>
        </a:spcAft>
        <a:defRPr sz="2400" b="1" kern="1200" cap="all" baseline="0">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p15:clr>
            <a:srgbClr val="5ACBF0"/>
          </p15:clr>
        </p15:guide>
        <p15:guide id="2" pos="7296">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3A3A3">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6933" y="17787"/>
            <a:ext cx="12192000" cy="6858000"/>
          </a:xfrm>
          <a:prstGeom prst="rect">
            <a:avLst/>
          </a:prstGeom>
          <a:noFill/>
        </p:spPr>
      </p:pic>
      <p:sp>
        <p:nvSpPr>
          <p:cNvPr id="6" name="Slide Number Placeholder 5"/>
          <p:cNvSpPr>
            <a:spLocks noGrp="1"/>
          </p:cNvSpPr>
          <p:nvPr>
            <p:ph type="sldNum" sz="quarter" idx="4"/>
          </p:nvPr>
        </p:nvSpPr>
        <p:spPr>
          <a:xfrm>
            <a:off x="11074408" y="6332227"/>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chemeClr val="tx1"/>
                </a:solidFill>
                <a:cs typeface="Arial" pitchFamily="34" charset="0"/>
              </a:defRPr>
            </a:lvl1pPr>
          </a:lstStyle>
          <a:p>
            <a:fld id="{139BD942-CC14-44A4-87FB-46239297AFE5}" type="slidenum">
              <a:rPr lang="en-US" smtClean="0">
                <a:latin typeface="Arial"/>
              </a:rPr>
              <a:pPr/>
              <a:t>‹#›</a:t>
            </a:fld>
            <a:endParaRPr lang="en-US" dirty="0">
              <a:latin typeface="Arial"/>
            </a:endParaRPr>
          </a:p>
        </p:txBody>
      </p:sp>
      <p:pic>
        <p:nvPicPr>
          <p:cNvPr id="1033" name="Picture 6"/>
          <p:cNvPicPr>
            <a:picLocks noChangeAspect="1"/>
          </p:cNvPicPr>
          <p:nvPr/>
        </p:nvPicPr>
        <p:blipFill>
          <a:blip r:embed="rId28"/>
          <a:srcRect/>
          <a:stretch>
            <a:fillRect/>
          </a:stretch>
        </p:blipFill>
        <p:spPr bwMode="auto">
          <a:xfrm>
            <a:off x="6079067" y="3416307"/>
            <a:ext cx="25400" cy="3175"/>
          </a:xfrm>
          <a:prstGeom prst="rect">
            <a:avLst/>
          </a:prstGeom>
          <a:noFill/>
          <a:ln w="9525">
            <a:noFill/>
            <a:miter lim="800000"/>
            <a:headEnd/>
            <a:tailEnd/>
          </a:ln>
        </p:spPr>
      </p:pic>
      <p:sp>
        <p:nvSpPr>
          <p:cNvPr id="3" name="Rounded Rectangle 2"/>
          <p:cNvSpPr/>
          <p:nvPr userDrawn="1"/>
        </p:nvSpPr>
        <p:spPr>
          <a:xfrm>
            <a:off x="167639" y="201544"/>
            <a:ext cx="11845721" cy="6495808"/>
          </a:xfrm>
          <a:prstGeom prst="round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p:nvPr>
        </p:nvSpPr>
        <p:spPr>
          <a:xfrm>
            <a:off x="1302701" y="227965"/>
            <a:ext cx="922813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33"/>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272058" y="308164"/>
            <a:ext cx="1343485" cy="1169758"/>
          </a:xfrm>
          <a:prstGeom prst="rect">
            <a:avLst/>
          </a:prstGeom>
          <a:noFill/>
          <a:ln w="9525">
            <a:noFill/>
            <a:miter lim="800000"/>
            <a:headEnd/>
            <a:tailEnd/>
          </a:ln>
        </p:spPr>
      </p:pic>
      <p:pic>
        <p:nvPicPr>
          <p:cNvPr id="16" name="Picture 15"/>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10588621" y="369184"/>
            <a:ext cx="1298579" cy="1047718"/>
          </a:xfrm>
          <a:prstGeom prst="rect">
            <a:avLst/>
          </a:prstGeom>
        </p:spPr>
      </p:pic>
    </p:spTree>
    <p:extLst>
      <p:ext uri="{BB962C8B-B14F-4D97-AF65-F5344CB8AC3E}">
        <p14:creationId xmlns:p14="http://schemas.microsoft.com/office/powerpoint/2010/main" val="588971145"/>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 id="2147484411" r:id="rId23"/>
    <p:sldLayoutId id="2147484424" r:id="rId24"/>
    <p:sldLayoutId id="2147484426" r:id="rId25"/>
  </p:sldLayoutIdLst>
  <p:timing>
    <p:tnLst>
      <p:par>
        <p:cTn id="1" dur="indefinite" restart="never" nodeType="tmRoot"/>
      </p:par>
    </p:tnLst>
  </p:timing>
  <p:hf hdr="0"/>
  <p:txStyles>
    <p:titleStyle>
      <a:lvl1pPr algn="ctr"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p15:clr>
            <a:srgbClr val="5ACBF0"/>
          </p15:clr>
        </p15:guide>
        <p15:guide id="2" pos="729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hyperlink" Target="mailto:amber.d.lanphere@usace.army.mil"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851" r="9851"/>
          <a:stretch>
            <a:fillRect/>
          </a:stretch>
        </p:blipFill>
        <p:spPr/>
      </p:pic>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452" r="14452"/>
          <a:stretch>
            <a:fillRect/>
          </a:stretch>
        </p:blipFill>
        <p:spPr/>
      </p:pic>
      <p:pic>
        <p:nvPicPr>
          <p:cNvPr id="10" name="Picture Placeholder 9"/>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4487" r="14487"/>
          <a:stretch>
            <a:fillRect/>
          </a:stretch>
        </p:blipFill>
        <p:spPr/>
      </p:pic>
      <p:pic>
        <p:nvPicPr>
          <p:cNvPr id="11" name="Picture Placeholder 10"/>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4452" r="14452"/>
          <a:stretch>
            <a:fillRect/>
          </a:stretch>
        </p:blipFill>
        <p:spPr/>
      </p:pic>
      <p:sp>
        <p:nvSpPr>
          <p:cNvPr id="3" name="Title 2"/>
          <p:cNvSpPr>
            <a:spLocks noGrp="1"/>
          </p:cNvSpPr>
          <p:nvPr>
            <p:ph type="ctrTitle"/>
          </p:nvPr>
        </p:nvSpPr>
        <p:spPr>
          <a:xfrm>
            <a:off x="39574" y="208885"/>
            <a:ext cx="5406375" cy="1829980"/>
          </a:xfrm>
        </p:spPr>
        <p:txBody>
          <a:bodyPr>
            <a:noAutofit/>
          </a:bodyPr>
          <a:lstStyle/>
          <a:p>
            <a:r>
              <a:rPr lang="en-US" dirty="0" smtClean="0"/>
              <a:t>Tulsa district cost engineering processes &amp; trends</a:t>
            </a:r>
            <a:br>
              <a:rPr lang="en-US" dirty="0" smtClean="0"/>
            </a:br>
            <a:r>
              <a:rPr lang="en-US" dirty="0"/>
              <a:t/>
            </a:r>
            <a:br>
              <a:rPr lang="en-US" dirty="0"/>
            </a:br>
            <a:r>
              <a:rPr lang="en-US" sz="2000" i="1" dirty="0" smtClean="0"/>
              <a:t>same cost estimating workshop</a:t>
            </a:r>
            <a:endParaRPr lang="en-US" sz="2000" dirty="0"/>
          </a:p>
        </p:txBody>
      </p:sp>
      <p:sp>
        <p:nvSpPr>
          <p:cNvPr id="2" name="Text Placeholder 1"/>
          <p:cNvSpPr>
            <a:spLocks noGrp="1"/>
          </p:cNvSpPr>
          <p:nvPr>
            <p:ph type="body" sz="quarter" idx="14"/>
          </p:nvPr>
        </p:nvSpPr>
        <p:spPr>
          <a:xfrm>
            <a:off x="182468" y="3035515"/>
            <a:ext cx="4968240" cy="2933700"/>
          </a:xfrm>
        </p:spPr>
        <p:txBody>
          <a:bodyPr/>
          <a:lstStyle/>
          <a:p>
            <a:r>
              <a:rPr lang="en-US" b="1" dirty="0" smtClean="0"/>
              <a:t>Amber Lanphere, CCC</a:t>
            </a:r>
            <a:endParaRPr lang="en-US" b="1" dirty="0"/>
          </a:p>
          <a:p>
            <a:r>
              <a:rPr lang="en-US" dirty="0" smtClean="0"/>
              <a:t>Team Lead, Cost Engineering </a:t>
            </a:r>
            <a:endParaRPr lang="en-US" dirty="0"/>
          </a:p>
          <a:p>
            <a:r>
              <a:rPr lang="en-US" dirty="0" smtClean="0"/>
              <a:t>Tulsa District</a:t>
            </a:r>
            <a:endParaRPr lang="en-US" dirty="0"/>
          </a:p>
          <a:p>
            <a:r>
              <a:rPr lang="en-US" dirty="0"/>
              <a:t>Date: </a:t>
            </a:r>
            <a:r>
              <a:rPr lang="en-US" dirty="0" smtClean="0"/>
              <a:t>19-Mar-19</a:t>
            </a:r>
            <a:endParaRPr lang="en-US" dirty="0"/>
          </a:p>
          <a:p>
            <a:r>
              <a:rPr lang="en-US" dirty="0">
                <a:hlinkClick r:id="rId6"/>
              </a:rPr>
              <a:t>amber.d.lanphere@usace.army.mil</a:t>
            </a:r>
            <a:endParaRPr lang="en-US" dirty="0"/>
          </a:p>
          <a:p>
            <a:r>
              <a:rPr lang="en-US" dirty="0"/>
              <a:t>918-669-7033</a:t>
            </a:r>
          </a:p>
          <a:p>
            <a:endParaRPr lang="en-US" dirty="0"/>
          </a:p>
        </p:txBody>
      </p:sp>
    </p:spTree>
    <p:extLst>
      <p:ext uri="{BB962C8B-B14F-4D97-AF65-F5344CB8AC3E}">
        <p14:creationId xmlns:p14="http://schemas.microsoft.com/office/powerpoint/2010/main" val="210423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0"/>
            <a:ext cx="8229600" cy="1143000"/>
          </a:xfrm>
        </p:spPr>
        <p:txBody>
          <a:bodyPr/>
          <a:lstStyle/>
          <a:p>
            <a:pPr algn="ctr" eaLnBrk="1" hangingPunct="1">
              <a:defRPr/>
            </a:pPr>
            <a:r>
              <a:rPr lang="en-US" sz="3000" dirty="0">
                <a:solidFill>
                  <a:schemeClr val="bg1">
                    <a:lumMod val="95000"/>
                    <a:lumOff val="5000"/>
                  </a:schemeClr>
                </a:solidFill>
              </a:rPr>
              <a:t>Results – project type</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10</a:t>
            </a:fld>
            <a:endParaRPr lang="en-US" dirty="0"/>
          </a:p>
        </p:txBody>
      </p:sp>
      <p:pic>
        <p:nvPicPr>
          <p:cNvPr id="3" name="Picture 2"/>
          <p:cNvPicPr>
            <a:picLocks noChangeAspect="1"/>
          </p:cNvPicPr>
          <p:nvPr/>
        </p:nvPicPr>
        <p:blipFill>
          <a:blip r:embed="rId2"/>
          <a:stretch>
            <a:fillRect/>
          </a:stretch>
        </p:blipFill>
        <p:spPr>
          <a:xfrm>
            <a:off x="1624518" y="1066801"/>
            <a:ext cx="9012106" cy="4007351"/>
          </a:xfrm>
          <a:prstGeom prst="rect">
            <a:avLst/>
          </a:prstGeom>
        </p:spPr>
      </p:pic>
    </p:spTree>
    <p:extLst>
      <p:ext uri="{BB962C8B-B14F-4D97-AF65-F5344CB8AC3E}">
        <p14:creationId xmlns:p14="http://schemas.microsoft.com/office/powerpoint/2010/main" val="242984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0"/>
            <a:ext cx="8229600" cy="1143000"/>
          </a:xfrm>
        </p:spPr>
        <p:txBody>
          <a:bodyPr/>
          <a:lstStyle/>
          <a:p>
            <a:pPr algn="ctr" eaLnBrk="1" hangingPunct="1">
              <a:defRPr/>
            </a:pPr>
            <a:r>
              <a:rPr lang="en-US" sz="3000" dirty="0">
                <a:solidFill>
                  <a:schemeClr val="bg1">
                    <a:lumMod val="95000"/>
                    <a:lumOff val="5000"/>
                  </a:schemeClr>
                </a:solidFill>
              </a:rPr>
              <a:t>Results – project type (cont.)</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11</a:t>
            </a:fld>
            <a:endParaRPr lang="en-US" dirty="0"/>
          </a:p>
        </p:txBody>
      </p:sp>
      <p:pic>
        <p:nvPicPr>
          <p:cNvPr id="4" name="Picture 3"/>
          <p:cNvPicPr>
            <a:picLocks noChangeAspect="1"/>
          </p:cNvPicPr>
          <p:nvPr/>
        </p:nvPicPr>
        <p:blipFill>
          <a:blip r:embed="rId2"/>
          <a:stretch>
            <a:fillRect/>
          </a:stretch>
        </p:blipFill>
        <p:spPr>
          <a:xfrm>
            <a:off x="1621148" y="1408001"/>
            <a:ext cx="8949704" cy="4041998"/>
          </a:xfrm>
          <a:prstGeom prst="rect">
            <a:avLst/>
          </a:prstGeom>
        </p:spPr>
      </p:pic>
    </p:spTree>
    <p:extLst>
      <p:ext uri="{BB962C8B-B14F-4D97-AF65-F5344CB8AC3E}">
        <p14:creationId xmlns:p14="http://schemas.microsoft.com/office/powerpoint/2010/main" val="1181476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482"/>
            <a:ext cx="8593138" cy="1143000"/>
          </a:xfrm>
        </p:spPr>
        <p:txBody>
          <a:bodyPr/>
          <a:lstStyle/>
          <a:p>
            <a:pPr algn="ctr" eaLnBrk="1" hangingPunct="1">
              <a:defRPr/>
            </a:pPr>
            <a:r>
              <a:rPr lang="en-US" sz="3000" dirty="0">
                <a:solidFill>
                  <a:schemeClr val="bg1">
                    <a:lumMod val="95000"/>
                    <a:lumOff val="5000"/>
                  </a:schemeClr>
                </a:solidFill>
              </a:rPr>
              <a:t>Results – project construction type</a:t>
            </a: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12</a:t>
            </a:fld>
            <a:endParaRPr lang="en-US" dirty="0"/>
          </a:p>
        </p:txBody>
      </p:sp>
      <p:pic>
        <p:nvPicPr>
          <p:cNvPr id="10" name="Picture 9"/>
          <p:cNvPicPr>
            <a:picLocks noChangeAspect="1"/>
          </p:cNvPicPr>
          <p:nvPr/>
        </p:nvPicPr>
        <p:blipFill>
          <a:blip r:embed="rId2"/>
          <a:stretch>
            <a:fillRect/>
          </a:stretch>
        </p:blipFill>
        <p:spPr>
          <a:xfrm>
            <a:off x="1711326" y="1070997"/>
            <a:ext cx="8956675" cy="4572000"/>
          </a:xfrm>
          <a:prstGeom prst="rect">
            <a:avLst/>
          </a:prstGeom>
        </p:spPr>
      </p:pic>
    </p:spTree>
    <p:extLst>
      <p:ext uri="{BB962C8B-B14F-4D97-AF65-F5344CB8AC3E}">
        <p14:creationId xmlns:p14="http://schemas.microsoft.com/office/powerpoint/2010/main" val="1366317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0"/>
            <a:ext cx="8229600" cy="1143000"/>
          </a:xfrm>
        </p:spPr>
        <p:txBody>
          <a:bodyPr/>
          <a:lstStyle/>
          <a:p>
            <a:pPr algn="ctr" eaLnBrk="1" hangingPunct="1">
              <a:defRPr/>
            </a:pPr>
            <a:r>
              <a:rPr lang="en-US" sz="3000" dirty="0">
                <a:solidFill>
                  <a:schemeClr val="bg1">
                    <a:lumMod val="95000"/>
                    <a:lumOff val="5000"/>
                  </a:schemeClr>
                </a:solidFill>
              </a:rPr>
              <a:t>Results – acquisition type</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13</a:t>
            </a:fld>
            <a:endParaRPr lang="en-US" dirty="0"/>
          </a:p>
        </p:txBody>
      </p:sp>
      <p:pic>
        <p:nvPicPr>
          <p:cNvPr id="3" name="Picture 2"/>
          <p:cNvPicPr>
            <a:picLocks noChangeAspect="1"/>
          </p:cNvPicPr>
          <p:nvPr/>
        </p:nvPicPr>
        <p:blipFill>
          <a:blip r:embed="rId2"/>
          <a:stretch>
            <a:fillRect/>
          </a:stretch>
        </p:blipFill>
        <p:spPr>
          <a:xfrm>
            <a:off x="1601081" y="1066801"/>
            <a:ext cx="8960277" cy="3913061"/>
          </a:xfrm>
          <a:prstGeom prst="rect">
            <a:avLst/>
          </a:prstGeom>
        </p:spPr>
      </p:pic>
    </p:spTree>
    <p:extLst>
      <p:ext uri="{BB962C8B-B14F-4D97-AF65-F5344CB8AC3E}">
        <p14:creationId xmlns:p14="http://schemas.microsoft.com/office/powerpoint/2010/main" val="3623722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0"/>
            <a:ext cx="8229600" cy="1143000"/>
          </a:xfrm>
        </p:spPr>
        <p:txBody>
          <a:bodyPr/>
          <a:lstStyle/>
          <a:p>
            <a:pPr algn="ctr" eaLnBrk="1" hangingPunct="1">
              <a:defRPr/>
            </a:pPr>
            <a:r>
              <a:rPr lang="en-US" sz="3000" dirty="0">
                <a:solidFill>
                  <a:schemeClr val="bg1">
                    <a:lumMod val="95000"/>
                    <a:lumOff val="5000"/>
                  </a:schemeClr>
                </a:solidFill>
              </a:rPr>
              <a:t>Results – acquisition type (cont.)</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14</a:t>
            </a:fld>
            <a:endParaRPr lang="en-US" dirty="0"/>
          </a:p>
        </p:txBody>
      </p:sp>
      <p:pic>
        <p:nvPicPr>
          <p:cNvPr id="4" name="Picture 3"/>
          <p:cNvPicPr>
            <a:picLocks noChangeAspect="1"/>
          </p:cNvPicPr>
          <p:nvPr/>
        </p:nvPicPr>
        <p:blipFill>
          <a:blip r:embed="rId2"/>
          <a:stretch>
            <a:fillRect/>
          </a:stretch>
        </p:blipFill>
        <p:spPr>
          <a:xfrm>
            <a:off x="1655945" y="1066800"/>
            <a:ext cx="8900931" cy="4243184"/>
          </a:xfrm>
          <a:prstGeom prst="rect">
            <a:avLst/>
          </a:prstGeom>
        </p:spPr>
      </p:pic>
    </p:spTree>
    <p:extLst>
      <p:ext uri="{BB962C8B-B14F-4D97-AF65-F5344CB8AC3E}">
        <p14:creationId xmlns:p14="http://schemas.microsoft.com/office/powerpoint/2010/main" val="4016671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22225"/>
            <a:ext cx="8229600" cy="1143000"/>
          </a:xfrm>
        </p:spPr>
        <p:txBody>
          <a:bodyPr/>
          <a:lstStyle/>
          <a:p>
            <a:pPr algn="ctr" eaLnBrk="1" hangingPunct="1">
              <a:defRPr/>
            </a:pPr>
            <a:r>
              <a:rPr lang="en-US" sz="3000" dirty="0">
                <a:solidFill>
                  <a:schemeClr val="bg1">
                    <a:lumMod val="95000"/>
                    <a:lumOff val="5000"/>
                  </a:schemeClr>
                </a:solidFill>
              </a:rPr>
              <a:t>Results – award total vs. pa</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5" name="Content Placeholder 4"/>
          <p:cNvSpPr>
            <a:spLocks noGrp="1"/>
          </p:cNvSpPr>
          <p:nvPr>
            <p:ph idx="1"/>
          </p:nvPr>
        </p:nvSpPr>
        <p:spPr>
          <a:xfrm>
            <a:off x="1838231" y="1091169"/>
            <a:ext cx="8382000" cy="3209287"/>
          </a:xfrm>
        </p:spPr>
        <p:txBody>
          <a:bodyPr/>
          <a:lstStyle/>
          <a:p>
            <a:r>
              <a:rPr lang="en-US" sz="1350" dirty="0"/>
              <a:t>   </a:t>
            </a:r>
            <a:r>
              <a:rPr lang="en-US" sz="1350" dirty="0">
                <a:solidFill>
                  <a:schemeClr val="bg1">
                    <a:lumMod val="95000"/>
                    <a:lumOff val="5000"/>
                  </a:schemeClr>
                </a:solidFill>
              </a:rPr>
              <a:t>	</a:t>
            </a: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15</a:t>
            </a:fld>
            <a:endParaRPr lang="en-US"/>
          </a:p>
        </p:txBody>
      </p:sp>
      <p:pic>
        <p:nvPicPr>
          <p:cNvPr id="3" name="Picture 2"/>
          <p:cNvPicPr>
            <a:picLocks noChangeAspect="1"/>
          </p:cNvPicPr>
          <p:nvPr/>
        </p:nvPicPr>
        <p:blipFill>
          <a:blip r:embed="rId2"/>
          <a:stretch>
            <a:fillRect/>
          </a:stretch>
        </p:blipFill>
        <p:spPr>
          <a:xfrm>
            <a:off x="1642538" y="1644322"/>
            <a:ext cx="8906924" cy="3569356"/>
          </a:xfrm>
          <a:prstGeom prst="rect">
            <a:avLst/>
          </a:prstGeom>
        </p:spPr>
      </p:pic>
    </p:spTree>
    <p:extLst>
      <p:ext uri="{BB962C8B-B14F-4D97-AF65-F5344CB8AC3E}">
        <p14:creationId xmlns:p14="http://schemas.microsoft.com/office/powerpoint/2010/main" val="58598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22225"/>
            <a:ext cx="8229600" cy="1143000"/>
          </a:xfrm>
        </p:spPr>
        <p:txBody>
          <a:bodyPr/>
          <a:lstStyle/>
          <a:p>
            <a:pPr algn="ctr" eaLnBrk="1" hangingPunct="1">
              <a:defRPr/>
            </a:pPr>
            <a:r>
              <a:rPr lang="en-US" sz="3000" dirty="0">
                <a:solidFill>
                  <a:schemeClr val="bg1">
                    <a:lumMod val="95000"/>
                    <a:lumOff val="5000"/>
                  </a:schemeClr>
                </a:solidFill>
              </a:rPr>
              <a:t>Results – award total vs. pa (cont.)</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5" name="Content Placeholder 4"/>
          <p:cNvSpPr>
            <a:spLocks noGrp="1"/>
          </p:cNvSpPr>
          <p:nvPr>
            <p:ph idx="1"/>
          </p:nvPr>
        </p:nvSpPr>
        <p:spPr>
          <a:xfrm>
            <a:off x="1838231" y="1091169"/>
            <a:ext cx="8382000" cy="3209287"/>
          </a:xfrm>
        </p:spPr>
        <p:txBody>
          <a:bodyPr/>
          <a:lstStyle/>
          <a:p>
            <a:r>
              <a:rPr lang="en-US" sz="1350" dirty="0"/>
              <a:t>   </a:t>
            </a:r>
            <a:r>
              <a:rPr lang="en-US" sz="1350" dirty="0">
                <a:solidFill>
                  <a:schemeClr val="bg1">
                    <a:lumMod val="95000"/>
                    <a:lumOff val="5000"/>
                  </a:schemeClr>
                </a:solidFill>
              </a:rPr>
              <a:t>	</a:t>
            </a: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16</a:t>
            </a:fld>
            <a:endParaRPr lang="en-US"/>
          </a:p>
        </p:txBody>
      </p:sp>
      <p:pic>
        <p:nvPicPr>
          <p:cNvPr id="4" name="Picture 3"/>
          <p:cNvPicPr>
            <a:picLocks noChangeAspect="1"/>
          </p:cNvPicPr>
          <p:nvPr/>
        </p:nvPicPr>
        <p:blipFill>
          <a:blip r:embed="rId2"/>
          <a:stretch>
            <a:fillRect/>
          </a:stretch>
        </p:blipFill>
        <p:spPr>
          <a:xfrm>
            <a:off x="1666872" y="777010"/>
            <a:ext cx="8858256" cy="5303980"/>
          </a:xfrm>
          <a:prstGeom prst="rect">
            <a:avLst/>
          </a:prstGeom>
        </p:spPr>
      </p:pic>
    </p:spTree>
    <p:extLst>
      <p:ext uri="{BB962C8B-B14F-4D97-AF65-F5344CB8AC3E}">
        <p14:creationId xmlns:p14="http://schemas.microsoft.com/office/powerpoint/2010/main" val="980747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22225"/>
            <a:ext cx="8229600" cy="1143000"/>
          </a:xfrm>
        </p:spPr>
        <p:txBody>
          <a:bodyPr/>
          <a:lstStyle/>
          <a:p>
            <a:pPr algn="ctr" eaLnBrk="1" hangingPunct="1">
              <a:defRPr/>
            </a:pPr>
            <a:r>
              <a:rPr lang="en-US" sz="3000" dirty="0">
                <a:solidFill>
                  <a:schemeClr val="bg1">
                    <a:lumMod val="95000"/>
                    <a:lumOff val="5000"/>
                  </a:schemeClr>
                </a:solidFill>
              </a:rPr>
              <a:t>Results – section IV analysis</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17</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6187" y="1752600"/>
            <a:ext cx="7124700" cy="1607820"/>
          </a:xfrm>
        </p:spPr>
      </p:pic>
      <p:sp>
        <p:nvSpPr>
          <p:cNvPr id="6" name="Rectangle 5"/>
          <p:cNvSpPr/>
          <p:nvPr/>
        </p:nvSpPr>
        <p:spPr>
          <a:xfrm>
            <a:off x="1986150" y="3503043"/>
            <a:ext cx="7713663" cy="2463367"/>
          </a:xfrm>
          <a:prstGeom prst="rect">
            <a:avLst/>
          </a:prstGeom>
        </p:spPr>
        <p:txBody>
          <a:bodyPr wrap="square">
            <a:spAutoFit/>
          </a:bodyPr>
          <a:lstStyle/>
          <a:p>
            <a:pPr lvl="1" algn="ctr">
              <a:lnSpc>
                <a:spcPct val="107000"/>
              </a:lnSpc>
              <a:spcBef>
                <a:spcPts val="0"/>
              </a:spcBef>
              <a:spcAft>
                <a:spcPts val="0"/>
              </a:spcAft>
            </a:pPr>
            <a:r>
              <a:rPr lang="en-US" dirty="0">
                <a:solidFill>
                  <a:schemeClr val="bg1"/>
                </a:solidFill>
                <a:latin typeface="+mj-lt"/>
                <a:ea typeface="Calibri" panose="020F0502020204030204" pitchFamily="34" charset="0"/>
                <a:cs typeface="Times New Roman" panose="02020603050405020304" pitchFamily="18" charset="0"/>
              </a:rPr>
              <a:t>The four analysis charts developed under this analysis were created to demonstrate the variability between the range of bids for each project.  The estimates that don’t have a yellow bar chart shown only had a single bidder; therefore didn’t have a range of bids.</a:t>
            </a:r>
          </a:p>
        </p:txBody>
      </p:sp>
    </p:spTree>
    <p:extLst>
      <p:ext uri="{BB962C8B-B14F-4D97-AF65-F5344CB8AC3E}">
        <p14:creationId xmlns:p14="http://schemas.microsoft.com/office/powerpoint/2010/main" val="921629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138953"/>
            <a:ext cx="8229600" cy="1143000"/>
          </a:xfrm>
        </p:spPr>
        <p:txBody>
          <a:bodyPr>
            <a:normAutofit fontScale="90000"/>
          </a:bodyPr>
          <a:lstStyle/>
          <a:p>
            <a:pPr algn="ctr" eaLnBrk="1" hangingPunct="1">
              <a:defRPr/>
            </a:pPr>
            <a:r>
              <a:rPr lang="en-US" sz="3000" dirty="0">
                <a:solidFill>
                  <a:schemeClr val="bg1">
                    <a:lumMod val="95000"/>
                    <a:lumOff val="5000"/>
                  </a:schemeClr>
                </a:solidFill>
              </a:rPr>
              <a:t>Results – range of bids (projects &lt;$1M)</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18</a:t>
            </a:fld>
            <a:endParaRPr lang="en-US"/>
          </a:p>
        </p:txBody>
      </p:sp>
      <p:pic>
        <p:nvPicPr>
          <p:cNvPr id="4" name="Content Placeholder 3"/>
          <p:cNvPicPr>
            <a:picLocks noGrp="1" noChangeAspect="1"/>
          </p:cNvPicPr>
          <p:nvPr>
            <p:ph idx="1"/>
          </p:nvPr>
        </p:nvPicPr>
        <p:blipFill>
          <a:blip r:embed="rId2"/>
          <a:stretch>
            <a:fillRect/>
          </a:stretch>
        </p:blipFill>
        <p:spPr>
          <a:xfrm>
            <a:off x="1864750" y="1143000"/>
            <a:ext cx="8346516" cy="4710112"/>
          </a:xfrm>
          <a:prstGeom prst="rect">
            <a:avLst/>
          </a:prstGeom>
        </p:spPr>
      </p:pic>
    </p:spTree>
    <p:extLst>
      <p:ext uri="{BB962C8B-B14F-4D97-AF65-F5344CB8AC3E}">
        <p14:creationId xmlns:p14="http://schemas.microsoft.com/office/powerpoint/2010/main" val="1943195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138953"/>
            <a:ext cx="8229600" cy="1143000"/>
          </a:xfrm>
        </p:spPr>
        <p:txBody>
          <a:bodyPr>
            <a:normAutofit fontScale="90000"/>
          </a:bodyPr>
          <a:lstStyle/>
          <a:p>
            <a:pPr algn="ctr" eaLnBrk="1" hangingPunct="1">
              <a:defRPr/>
            </a:pPr>
            <a:r>
              <a:rPr lang="en-US" sz="3000" dirty="0">
                <a:solidFill>
                  <a:schemeClr val="bg1">
                    <a:lumMod val="95000"/>
                    <a:lumOff val="5000"/>
                  </a:schemeClr>
                </a:solidFill>
              </a:rPr>
              <a:t>Results – range of bids (projects &gt;=$1M &amp; &lt;$3M)</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19</a:t>
            </a:fld>
            <a:endParaRPr lang="en-US"/>
          </a:p>
        </p:txBody>
      </p:sp>
      <p:pic>
        <p:nvPicPr>
          <p:cNvPr id="5" name="Content Placeholder 4"/>
          <p:cNvPicPr>
            <a:picLocks noGrp="1" noChangeAspect="1"/>
          </p:cNvPicPr>
          <p:nvPr>
            <p:ph idx="1"/>
          </p:nvPr>
        </p:nvPicPr>
        <p:blipFill>
          <a:blip r:embed="rId2"/>
          <a:stretch>
            <a:fillRect/>
          </a:stretch>
        </p:blipFill>
        <p:spPr>
          <a:xfrm>
            <a:off x="1828800" y="1299954"/>
            <a:ext cx="8382000" cy="4577180"/>
          </a:xfrm>
          <a:prstGeom prst="rect">
            <a:avLst/>
          </a:prstGeom>
        </p:spPr>
      </p:pic>
    </p:spTree>
    <p:extLst>
      <p:ext uri="{BB962C8B-B14F-4D97-AF65-F5344CB8AC3E}">
        <p14:creationId xmlns:p14="http://schemas.microsoft.com/office/powerpoint/2010/main" val="271708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Introduction to </a:t>
            </a:r>
            <a:r>
              <a:rPr lang="en-US" sz="2400" dirty="0" err="1" smtClean="0"/>
              <a:t>milcon</a:t>
            </a:r>
            <a:r>
              <a:rPr lang="en-US" sz="2400" dirty="0" smtClean="0"/>
              <a:t> estimating</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a:t>
            </a:fld>
            <a:endParaRPr lang="en-US"/>
          </a:p>
        </p:txBody>
      </p:sp>
      <p:sp>
        <p:nvSpPr>
          <p:cNvPr id="8" name="Content Placeholder 11"/>
          <p:cNvSpPr txBox="1">
            <a:spLocks/>
          </p:cNvSpPr>
          <p:nvPr/>
        </p:nvSpPr>
        <p:spPr>
          <a:xfrm>
            <a:off x="324159" y="1249680"/>
            <a:ext cx="10811435" cy="3886200"/>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smtClean="0"/>
              <a:t>Two types of estimates: budget vs. current working estimate (CWE)</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Budget estimates </a:t>
            </a:r>
          </a:p>
          <a:p>
            <a:pPr marL="771525" lvl="2" indent="-342900">
              <a:buFont typeface="Wingdings" panose="05000000000000000000" pitchFamily="2" charset="2"/>
              <a:buChar char="Ø"/>
            </a:pPr>
            <a:r>
              <a:rPr lang="en-US" sz="1900" dirty="0" smtClean="0"/>
              <a:t>Created by installations (BCEs)</a:t>
            </a:r>
          </a:p>
          <a:p>
            <a:pPr marL="771525" lvl="2" indent="-342900">
              <a:buFont typeface="Wingdings" panose="05000000000000000000" pitchFamily="2" charset="2"/>
              <a:buChar char="Ø"/>
            </a:pPr>
            <a:r>
              <a:rPr lang="en-US" sz="1900" dirty="0" smtClean="0"/>
              <a:t>Documented in DD 1391 forms</a:t>
            </a:r>
          </a:p>
          <a:p>
            <a:pPr marL="771525" lvl="2" indent="-342900">
              <a:buFont typeface="Wingdings" panose="05000000000000000000" pitchFamily="2" charset="2"/>
              <a:buChar char="Ø"/>
            </a:pPr>
            <a:r>
              <a:rPr lang="en-US" sz="1900" dirty="0" smtClean="0"/>
              <a:t>Budget becomes appropriation</a:t>
            </a:r>
          </a:p>
          <a:p>
            <a:pPr marL="771525" lvl="2" indent="-342900">
              <a:buFont typeface="Wingdings" panose="05000000000000000000" pitchFamily="2" charset="2"/>
              <a:buChar char="Ø"/>
            </a:pPr>
            <a:r>
              <a:rPr lang="en-US" sz="1900" dirty="0" smtClean="0"/>
              <a:t>Appropriation has a “programmed amount”</a:t>
            </a:r>
          </a:p>
          <a:p>
            <a:pPr marL="771525" lvl="2" indent="-342900">
              <a:buFont typeface="Wingdings" panose="05000000000000000000" pitchFamily="2" charset="2"/>
              <a:buChar char="Ø"/>
            </a:pPr>
            <a:r>
              <a:rPr lang="en-US" sz="1900" dirty="0" smtClean="0"/>
              <a:t>Figure 1 shows the MILCON budgeting process</a:t>
            </a:r>
          </a:p>
          <a:p>
            <a:pPr marL="771525" lvl="2" indent="-342900">
              <a:buFont typeface="Wingdings" panose="05000000000000000000" pitchFamily="2" charset="2"/>
              <a:buChar char="Ø"/>
            </a:pPr>
            <a:endParaRPr lang="en-US" sz="1900" dirty="0" smtClean="0"/>
          </a:p>
          <a:p>
            <a:pPr marL="771525" lvl="2" indent="-342900">
              <a:buFont typeface="Wingdings" panose="05000000000000000000" pitchFamily="2" charset="2"/>
              <a:buChar char="Ø"/>
            </a:pPr>
            <a:endParaRPr lang="en-US" sz="1900" dirty="0" smtClean="0"/>
          </a:p>
          <a:p>
            <a:pPr marL="0" indent="0"/>
            <a:endParaRPr lang="en-US" sz="2200" dirty="0" smtClean="0"/>
          </a:p>
          <a:p>
            <a:pPr marL="0" indent="0"/>
            <a:endParaRPr lang="en-US" sz="2200" dirty="0" smtClean="0"/>
          </a:p>
          <a:p>
            <a:pPr marL="0" indent="0"/>
            <a:endParaRPr lang="en-US" sz="2200" dirty="0" smtClean="0"/>
          </a:p>
          <a:p>
            <a:pPr marL="0" indent="0"/>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591" y="1630350"/>
            <a:ext cx="3691375" cy="4828834"/>
          </a:xfrm>
          <a:prstGeom prst="rect">
            <a:avLst/>
          </a:prstGeom>
        </p:spPr>
      </p:pic>
      <p:sp>
        <p:nvSpPr>
          <p:cNvPr id="4" name="TextBox 3"/>
          <p:cNvSpPr txBox="1"/>
          <p:nvPr/>
        </p:nvSpPr>
        <p:spPr>
          <a:xfrm>
            <a:off x="7129848" y="6459184"/>
            <a:ext cx="2872946" cy="276999"/>
          </a:xfrm>
          <a:prstGeom prst="rect">
            <a:avLst/>
          </a:prstGeom>
          <a:noFill/>
        </p:spPr>
        <p:txBody>
          <a:bodyPr wrap="square" rtlCol="0">
            <a:spAutoFit/>
          </a:bodyPr>
          <a:lstStyle/>
          <a:p>
            <a:r>
              <a:rPr lang="en-US" sz="1200" dirty="0" smtClean="0"/>
              <a:t>Figure 1. MILCON Budget Process</a:t>
            </a:r>
            <a:endParaRPr lang="en-US" sz="1200" dirty="0"/>
          </a:p>
        </p:txBody>
      </p:sp>
    </p:spTree>
    <p:extLst>
      <p:ext uri="{BB962C8B-B14F-4D97-AF65-F5344CB8AC3E}">
        <p14:creationId xmlns:p14="http://schemas.microsoft.com/office/powerpoint/2010/main" val="282051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138953"/>
            <a:ext cx="8229600" cy="1143000"/>
          </a:xfrm>
        </p:spPr>
        <p:txBody>
          <a:bodyPr>
            <a:normAutofit fontScale="90000"/>
          </a:bodyPr>
          <a:lstStyle/>
          <a:p>
            <a:pPr algn="ctr" eaLnBrk="1" hangingPunct="1">
              <a:defRPr/>
            </a:pPr>
            <a:r>
              <a:rPr lang="en-US" sz="3000" dirty="0">
                <a:solidFill>
                  <a:schemeClr val="bg1">
                    <a:lumMod val="95000"/>
                    <a:lumOff val="5000"/>
                  </a:schemeClr>
                </a:solidFill>
              </a:rPr>
              <a:t>Results – range of bids (projects &gt;=$3M &amp; &lt;$13M)</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20</a:t>
            </a:fld>
            <a:endParaRPr lang="en-US"/>
          </a:p>
        </p:txBody>
      </p:sp>
      <p:pic>
        <p:nvPicPr>
          <p:cNvPr id="4" name="Content Placeholder 3"/>
          <p:cNvPicPr>
            <a:picLocks noGrp="1" noChangeAspect="1"/>
          </p:cNvPicPr>
          <p:nvPr>
            <p:ph idx="1"/>
          </p:nvPr>
        </p:nvPicPr>
        <p:blipFill>
          <a:blip r:embed="rId2"/>
          <a:stretch>
            <a:fillRect/>
          </a:stretch>
        </p:blipFill>
        <p:spPr>
          <a:xfrm>
            <a:off x="1828800" y="1326022"/>
            <a:ext cx="8382000" cy="4525045"/>
          </a:xfrm>
          <a:prstGeom prst="rect">
            <a:avLst/>
          </a:prstGeom>
        </p:spPr>
      </p:pic>
    </p:spTree>
    <p:extLst>
      <p:ext uri="{BB962C8B-B14F-4D97-AF65-F5344CB8AC3E}">
        <p14:creationId xmlns:p14="http://schemas.microsoft.com/office/powerpoint/2010/main" val="2844590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138953"/>
            <a:ext cx="8229600" cy="1143000"/>
          </a:xfrm>
        </p:spPr>
        <p:txBody>
          <a:bodyPr>
            <a:normAutofit fontScale="90000"/>
          </a:bodyPr>
          <a:lstStyle/>
          <a:p>
            <a:pPr algn="ctr" eaLnBrk="1" hangingPunct="1">
              <a:defRPr/>
            </a:pPr>
            <a:r>
              <a:rPr lang="en-US" sz="3000" dirty="0">
                <a:solidFill>
                  <a:schemeClr val="bg1">
                    <a:lumMod val="95000"/>
                    <a:lumOff val="5000"/>
                  </a:schemeClr>
                </a:solidFill>
              </a:rPr>
              <a:t>Results – range of bids (projects &gt;=$13M)</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21</a:t>
            </a:fld>
            <a:endParaRPr lang="en-US"/>
          </a:p>
        </p:txBody>
      </p:sp>
      <p:pic>
        <p:nvPicPr>
          <p:cNvPr id="5" name="Content Placeholder 4"/>
          <p:cNvPicPr>
            <a:picLocks noGrp="1" noChangeAspect="1"/>
          </p:cNvPicPr>
          <p:nvPr>
            <p:ph idx="1"/>
          </p:nvPr>
        </p:nvPicPr>
        <p:blipFill>
          <a:blip r:embed="rId2"/>
          <a:stretch>
            <a:fillRect/>
          </a:stretch>
        </p:blipFill>
        <p:spPr>
          <a:xfrm>
            <a:off x="1946256" y="1233488"/>
            <a:ext cx="8147088" cy="4710112"/>
          </a:xfrm>
          <a:prstGeom prst="rect">
            <a:avLst/>
          </a:prstGeom>
        </p:spPr>
      </p:pic>
    </p:spTree>
    <p:extLst>
      <p:ext uri="{BB962C8B-B14F-4D97-AF65-F5344CB8AC3E}">
        <p14:creationId xmlns:p14="http://schemas.microsoft.com/office/powerpoint/2010/main" val="50086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Potential Root causes for </a:t>
            </a:r>
            <a:br>
              <a:rPr lang="en-US" sz="2400" dirty="0" smtClean="0"/>
            </a:br>
            <a:r>
              <a:rPr lang="en-US" sz="2400" dirty="0" err="1" smtClean="0"/>
              <a:t>ige</a:t>
            </a:r>
            <a:r>
              <a:rPr lang="en-US" sz="2400" dirty="0" smtClean="0"/>
              <a:t> related issues</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22</a:t>
            </a:fld>
            <a:endParaRPr lang="en-US"/>
          </a:p>
        </p:txBody>
      </p:sp>
      <p:sp>
        <p:nvSpPr>
          <p:cNvPr id="5" name="Text Placeholder 11"/>
          <p:cNvSpPr txBox="1">
            <a:spLocks/>
          </p:cNvSpPr>
          <p:nvPr/>
        </p:nvSpPr>
        <p:spPr>
          <a:xfrm>
            <a:off x="268238" y="1742742"/>
            <a:ext cx="5953266" cy="181525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pPr>
            <a:r>
              <a:rPr lang="en-US" sz="1800" b="1" u="sng" kern="0" dirty="0" smtClean="0"/>
              <a:t>Within Our Control</a:t>
            </a:r>
            <a:endParaRPr lang="en-US" sz="1800" b="1" i="1" u="sng" kern="0" dirty="0" smtClean="0"/>
          </a:p>
          <a:p>
            <a:pPr marL="285750" indent="-285750">
              <a:spcBef>
                <a:spcPts val="0"/>
              </a:spcBef>
              <a:buFontTx/>
              <a:buChar char="-"/>
            </a:pPr>
            <a:r>
              <a:rPr lang="en-US" sz="1600" kern="0" dirty="0" smtClean="0"/>
              <a:t>Estimating from a poorly written SOW</a:t>
            </a:r>
          </a:p>
          <a:p>
            <a:pPr marL="285750" indent="-285750">
              <a:spcBef>
                <a:spcPts val="0"/>
              </a:spcBef>
              <a:buFontTx/>
              <a:buChar char="-"/>
            </a:pPr>
            <a:r>
              <a:rPr lang="en-US" sz="1600" kern="0" dirty="0" smtClean="0"/>
              <a:t>Lack of time to develop a detailed IGE</a:t>
            </a:r>
          </a:p>
          <a:p>
            <a:pPr marL="285750" indent="-285750">
              <a:spcBef>
                <a:spcPts val="0"/>
              </a:spcBef>
              <a:buFontTx/>
              <a:buChar char="-"/>
            </a:pPr>
            <a:r>
              <a:rPr lang="en-US" sz="1600" kern="0" dirty="0" smtClean="0"/>
              <a:t>Lack of training and certifications</a:t>
            </a:r>
          </a:p>
          <a:p>
            <a:pPr marL="285750" indent="-285750">
              <a:spcBef>
                <a:spcPts val="0"/>
              </a:spcBef>
              <a:buFontTx/>
              <a:buChar char="-"/>
            </a:pPr>
            <a:r>
              <a:rPr lang="en-US" sz="1600" kern="0" dirty="0" smtClean="0"/>
              <a:t>Lack of site visits</a:t>
            </a:r>
          </a:p>
          <a:p>
            <a:pPr marL="285750" indent="-285750">
              <a:spcBef>
                <a:spcPts val="0"/>
              </a:spcBef>
              <a:buFontTx/>
              <a:buChar char="-"/>
            </a:pPr>
            <a:r>
              <a:rPr lang="en-US" sz="1600" kern="0" dirty="0" smtClean="0"/>
              <a:t>Lack of technical mentorship</a:t>
            </a:r>
          </a:p>
          <a:p>
            <a:pPr marL="285750" indent="-285750">
              <a:spcBef>
                <a:spcPts val="0"/>
              </a:spcBef>
              <a:buFontTx/>
              <a:buChar char="-"/>
            </a:pPr>
            <a:r>
              <a:rPr lang="en-US" sz="1600" b="1" kern="0" dirty="0" smtClean="0"/>
              <a:t>Cost Engineer not involved early enough in the PDT</a:t>
            </a:r>
          </a:p>
          <a:p>
            <a:pPr marL="285750" indent="-285750">
              <a:spcBef>
                <a:spcPts val="0"/>
              </a:spcBef>
              <a:buFontTx/>
              <a:buChar char="-"/>
            </a:pPr>
            <a:r>
              <a:rPr lang="en-US" sz="1600" kern="0" dirty="0" smtClean="0"/>
              <a:t>Lack of pertinent information from members of the PDT (amendments not sent to Cost Engineer, scope changes w/out Cost Engineer knowledge.</a:t>
            </a:r>
          </a:p>
          <a:p>
            <a:pPr marL="285750" indent="-285750">
              <a:spcBef>
                <a:spcPts val="0"/>
              </a:spcBef>
              <a:buFontTx/>
              <a:buChar char="-"/>
            </a:pPr>
            <a:r>
              <a:rPr lang="en-US" sz="1600" kern="0" dirty="0" smtClean="0"/>
              <a:t>Lack of peer reviews, quality control and other best practices</a:t>
            </a:r>
          </a:p>
          <a:p>
            <a:pPr marL="285750" indent="-285750">
              <a:spcBef>
                <a:spcPts val="0"/>
              </a:spcBef>
              <a:buFontTx/>
              <a:buChar char="-"/>
            </a:pPr>
            <a:r>
              <a:rPr lang="en-US" sz="1600" b="1" kern="0" dirty="0" smtClean="0"/>
              <a:t>Lack of proper market research</a:t>
            </a:r>
          </a:p>
          <a:p>
            <a:pPr marL="285750" indent="-285750">
              <a:spcBef>
                <a:spcPts val="0"/>
              </a:spcBef>
              <a:buFontTx/>
              <a:buChar char="-"/>
            </a:pPr>
            <a:r>
              <a:rPr lang="en-US" sz="1600" b="1" kern="0" dirty="0" smtClean="0"/>
              <a:t>Estimating to the PA and not the SOW</a:t>
            </a:r>
            <a:endParaRPr lang="en-US" sz="1600" kern="0" dirty="0" smtClean="0"/>
          </a:p>
          <a:p>
            <a:pPr marL="0" indent="0">
              <a:spcBef>
                <a:spcPts val="0"/>
              </a:spcBef>
              <a:buNone/>
            </a:pPr>
            <a:endParaRPr lang="en-US" sz="1600" kern="0" dirty="0" smtClean="0"/>
          </a:p>
          <a:p>
            <a:pPr algn="ctr"/>
            <a:endParaRPr lang="en-US" sz="1600" i="1" kern="0" dirty="0"/>
          </a:p>
        </p:txBody>
      </p:sp>
      <p:sp>
        <p:nvSpPr>
          <p:cNvPr id="6" name="Text Placeholder 11"/>
          <p:cNvSpPr txBox="1">
            <a:spLocks/>
          </p:cNvSpPr>
          <p:nvPr/>
        </p:nvSpPr>
        <p:spPr>
          <a:xfrm>
            <a:off x="6122191" y="1751715"/>
            <a:ext cx="6024979" cy="181525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pPr>
            <a:r>
              <a:rPr lang="en-US" sz="1800" b="1" u="sng" kern="0" dirty="0" smtClean="0"/>
              <a:t>Outside Our Control</a:t>
            </a:r>
            <a:endParaRPr lang="en-US" sz="1800" b="1" i="1" u="sng" kern="0" dirty="0" smtClean="0"/>
          </a:p>
          <a:p>
            <a:pPr marL="285750" lvl="1">
              <a:spcBef>
                <a:spcPts val="0"/>
              </a:spcBef>
              <a:buFontTx/>
              <a:buChar char="-"/>
            </a:pPr>
            <a:r>
              <a:rPr lang="en-US" sz="1600" b="1" kern="0" dirty="0">
                <a:ea typeface="+mn-ea"/>
              </a:rPr>
              <a:t>Bidding climate (supply/demand) and range of bids</a:t>
            </a:r>
          </a:p>
          <a:p>
            <a:pPr marL="285750" lvl="1">
              <a:spcBef>
                <a:spcPts val="0"/>
              </a:spcBef>
              <a:buFontTx/>
              <a:buChar char="-"/>
            </a:pPr>
            <a:r>
              <a:rPr lang="en-US" sz="1600" b="1" kern="0" dirty="0">
                <a:ea typeface="+mn-ea"/>
              </a:rPr>
              <a:t>Lack of subcontractor competition</a:t>
            </a:r>
          </a:p>
          <a:p>
            <a:pPr marL="285750" lvl="1">
              <a:spcBef>
                <a:spcPts val="0"/>
              </a:spcBef>
              <a:buFontTx/>
              <a:buChar char="-"/>
            </a:pPr>
            <a:r>
              <a:rPr lang="en-US" sz="1600" b="1" kern="0" dirty="0">
                <a:ea typeface="+mn-ea"/>
              </a:rPr>
              <a:t>Market conditions (natural </a:t>
            </a:r>
            <a:r>
              <a:rPr lang="en-US" sz="1600" b="1" kern="0" dirty="0" smtClean="0">
                <a:ea typeface="+mn-ea"/>
              </a:rPr>
              <a:t>disasters)</a:t>
            </a:r>
            <a:endParaRPr lang="en-US" sz="1600" b="1" kern="0" dirty="0">
              <a:ea typeface="+mn-ea"/>
            </a:endParaRPr>
          </a:p>
          <a:p>
            <a:pPr marL="285750" lvl="1">
              <a:spcBef>
                <a:spcPts val="0"/>
              </a:spcBef>
              <a:buFontTx/>
              <a:buChar char="-"/>
            </a:pPr>
            <a:r>
              <a:rPr lang="en-US" sz="1600" b="1" kern="0" dirty="0">
                <a:ea typeface="+mn-ea"/>
              </a:rPr>
              <a:t>Programmed Amounts and other historical programming </a:t>
            </a:r>
            <a:r>
              <a:rPr lang="en-US" sz="1600" b="1" kern="0" dirty="0" smtClean="0">
                <a:ea typeface="+mn-ea"/>
              </a:rPr>
              <a:t>documents are inaccurate</a:t>
            </a:r>
            <a:endParaRPr lang="en-US" sz="1600" b="1" kern="0" dirty="0">
              <a:ea typeface="+mn-ea"/>
            </a:endParaRPr>
          </a:p>
          <a:p>
            <a:pPr marL="285750" lvl="1">
              <a:spcBef>
                <a:spcPts val="0"/>
              </a:spcBef>
              <a:buFontTx/>
              <a:buChar char="-"/>
            </a:pPr>
            <a:r>
              <a:rPr lang="en-US" sz="1600" kern="0" dirty="0">
                <a:ea typeface="+mn-ea"/>
              </a:rPr>
              <a:t>Contractor risk (contractors must interpret the risk and be willing to accept the risk)</a:t>
            </a:r>
          </a:p>
          <a:p>
            <a:pPr marL="285750" lvl="1">
              <a:spcBef>
                <a:spcPts val="0"/>
              </a:spcBef>
              <a:buFontTx/>
              <a:buChar char="-"/>
            </a:pPr>
            <a:r>
              <a:rPr lang="en-US" sz="1600" kern="0" dirty="0">
                <a:ea typeface="+mn-ea"/>
              </a:rPr>
              <a:t>Procurement </a:t>
            </a:r>
            <a:r>
              <a:rPr lang="en-US" sz="1600" kern="0" dirty="0" smtClean="0">
                <a:ea typeface="+mn-ea"/>
              </a:rPr>
              <a:t>method</a:t>
            </a:r>
          </a:p>
          <a:p>
            <a:pPr marL="285750" lvl="1">
              <a:spcBef>
                <a:spcPts val="0"/>
              </a:spcBef>
              <a:buFontTx/>
              <a:buChar char="-"/>
            </a:pPr>
            <a:r>
              <a:rPr lang="en-US" sz="1600" kern="0" dirty="0"/>
              <a:t>Cost Engineer experience </a:t>
            </a:r>
            <a:r>
              <a:rPr lang="en-US" sz="1600" kern="0" dirty="0" smtClean="0"/>
              <a:t>level (retention)</a:t>
            </a:r>
          </a:p>
          <a:p>
            <a:pPr marL="285750" lvl="1">
              <a:spcBef>
                <a:spcPts val="0"/>
              </a:spcBef>
              <a:buFontTx/>
              <a:buChar char="-"/>
            </a:pPr>
            <a:r>
              <a:rPr lang="en-US" sz="1600" kern="0" dirty="0" smtClean="0">
                <a:ea typeface="+mn-ea"/>
              </a:rPr>
              <a:t>Base </a:t>
            </a:r>
            <a:r>
              <a:rPr lang="en-US" sz="1600" kern="0" dirty="0">
                <a:ea typeface="+mn-ea"/>
              </a:rPr>
              <a:t>access </a:t>
            </a:r>
          </a:p>
          <a:p>
            <a:pPr marL="285750" lvl="1">
              <a:spcBef>
                <a:spcPts val="0"/>
              </a:spcBef>
              <a:buFontTx/>
              <a:buChar char="-"/>
            </a:pPr>
            <a:r>
              <a:rPr lang="en-US" sz="1600" kern="0" dirty="0">
                <a:ea typeface="+mn-ea"/>
              </a:rPr>
              <a:t>Pool of qualified subcontractors (some specifications require highly specialized qualifications</a:t>
            </a:r>
            <a:r>
              <a:rPr lang="en-US" sz="1600" kern="0" dirty="0" smtClean="0">
                <a:ea typeface="+mn-ea"/>
              </a:rPr>
              <a:t>)</a:t>
            </a:r>
          </a:p>
          <a:p>
            <a:pPr marL="285750" lvl="1">
              <a:spcBef>
                <a:spcPts val="0"/>
              </a:spcBef>
              <a:buFontTx/>
              <a:buChar char="-"/>
            </a:pPr>
            <a:r>
              <a:rPr lang="en-US" sz="1600" kern="0" dirty="0" smtClean="0">
                <a:ea typeface="+mn-ea"/>
              </a:rPr>
              <a:t>Cost book latency (currently utilizing </a:t>
            </a:r>
            <a:r>
              <a:rPr lang="en-US" sz="1600" kern="0" dirty="0" smtClean="0">
                <a:ea typeface="+mn-ea"/>
              </a:rPr>
              <a:t>2016 </a:t>
            </a:r>
            <a:r>
              <a:rPr lang="en-US" sz="1600" kern="0" dirty="0" smtClean="0">
                <a:ea typeface="+mn-ea"/>
              </a:rPr>
              <a:t>cost book)</a:t>
            </a:r>
          </a:p>
          <a:p>
            <a:pPr marL="285750" lvl="1">
              <a:spcBef>
                <a:spcPts val="0"/>
              </a:spcBef>
              <a:buFontTx/>
              <a:buChar char="-"/>
            </a:pPr>
            <a:r>
              <a:rPr lang="en-US" sz="1600" kern="0" dirty="0" smtClean="0">
                <a:ea typeface="+mn-ea"/>
              </a:rPr>
              <a:t>Equipment library latency (utilized 2014 for all of FY17, </a:t>
            </a:r>
            <a:r>
              <a:rPr lang="en-US" sz="1600" kern="0" dirty="0" smtClean="0">
                <a:ea typeface="+mn-ea"/>
              </a:rPr>
              <a:t> </a:t>
            </a:r>
            <a:r>
              <a:rPr lang="en-US" sz="1600" kern="0" dirty="0" smtClean="0">
                <a:ea typeface="+mn-ea"/>
              </a:rPr>
              <a:t>received 2016 in October 2017)</a:t>
            </a:r>
            <a:endParaRPr lang="en-US" sz="1600" kern="0" dirty="0">
              <a:ea typeface="+mn-ea"/>
            </a:endParaRPr>
          </a:p>
          <a:p>
            <a:pPr marL="285750" indent="-285750">
              <a:spcBef>
                <a:spcPts val="0"/>
              </a:spcBef>
              <a:buFontTx/>
              <a:buChar char="-"/>
            </a:pPr>
            <a:endParaRPr lang="en-US" sz="1600" kern="0" dirty="0" smtClean="0"/>
          </a:p>
          <a:p>
            <a:pPr marL="0" indent="0">
              <a:spcBef>
                <a:spcPts val="0"/>
              </a:spcBef>
              <a:buNone/>
            </a:pPr>
            <a:endParaRPr lang="en-US" sz="1600" kern="0" dirty="0" smtClean="0"/>
          </a:p>
          <a:p>
            <a:pPr algn="ctr"/>
            <a:endParaRPr lang="en-US" sz="1600" i="1" kern="0" dirty="0"/>
          </a:p>
        </p:txBody>
      </p:sp>
    </p:spTree>
    <p:extLst>
      <p:ext uri="{BB962C8B-B14F-4D97-AF65-F5344CB8AC3E}">
        <p14:creationId xmlns:p14="http://schemas.microsoft.com/office/powerpoint/2010/main" val="110079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Conclusions and recommendations for  </a:t>
            </a:r>
            <a:br>
              <a:rPr lang="en-US" sz="2400" dirty="0" smtClean="0"/>
            </a:br>
            <a:r>
              <a:rPr lang="en-US" sz="2400" dirty="0" smtClean="0"/>
              <a:t>cost engineering section</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23</a:t>
            </a:fld>
            <a:endParaRPr lang="en-US"/>
          </a:p>
        </p:txBody>
      </p:sp>
      <p:sp>
        <p:nvSpPr>
          <p:cNvPr id="5" name="Content Placeholder 11"/>
          <p:cNvSpPr txBox="1">
            <a:spLocks/>
          </p:cNvSpPr>
          <p:nvPr/>
        </p:nvSpPr>
        <p:spPr bwMode="auto">
          <a:xfrm>
            <a:off x="657192" y="1484458"/>
            <a:ext cx="10784543"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eaLnBrk="1" hangingPunct="1">
              <a:spcBef>
                <a:spcPts val="225"/>
              </a:spcBef>
              <a:buFont typeface="Arial" pitchFamily="34" charset="0"/>
              <a:buChar char="•"/>
            </a:pPr>
            <a:r>
              <a:rPr lang="en-US" sz="1600" b="1" kern="0" dirty="0" smtClean="0">
                <a:solidFill>
                  <a:schemeClr val="tx1">
                    <a:lumMod val="75000"/>
                    <a:lumOff val="25000"/>
                  </a:schemeClr>
                </a:solidFill>
                <a:latin typeface="Arial" pitchFamily="34" charset="0"/>
                <a:ea typeface="ＭＳ Ｐゴシック" charset="0"/>
                <a:cs typeface="Arial" pitchFamily="34" charset="0"/>
              </a:rPr>
              <a:t>Early </a:t>
            </a:r>
            <a:r>
              <a:rPr lang="en-US" sz="1600" b="1" kern="0" dirty="0">
                <a:solidFill>
                  <a:schemeClr val="tx1">
                    <a:lumMod val="75000"/>
                    <a:lumOff val="25000"/>
                  </a:schemeClr>
                </a:solidFill>
                <a:latin typeface="Arial" pitchFamily="34" charset="0"/>
                <a:ea typeface="ＭＳ Ｐゴシック" charset="0"/>
                <a:cs typeface="Arial" pitchFamily="34" charset="0"/>
              </a:rPr>
              <a:t>involvement in the DD 1391 process to influence </a:t>
            </a:r>
            <a:r>
              <a:rPr lang="en-US" sz="1600" b="1" kern="0" dirty="0" smtClean="0">
                <a:solidFill>
                  <a:schemeClr val="tx1">
                    <a:lumMod val="75000"/>
                    <a:lumOff val="25000"/>
                  </a:schemeClr>
                </a:solidFill>
                <a:latin typeface="Arial" pitchFamily="34" charset="0"/>
                <a:ea typeface="ＭＳ Ｐゴシック" charset="0"/>
                <a:cs typeface="Arial" pitchFamily="34" charset="0"/>
              </a:rPr>
              <a:t>PA’s</a:t>
            </a:r>
          </a:p>
          <a:p>
            <a:pPr eaLnBrk="1" hangingPunct="1">
              <a:spcBef>
                <a:spcPts val="225"/>
              </a:spcBef>
              <a:buFont typeface="Arial" pitchFamily="34" charset="0"/>
              <a:buChar char="•"/>
            </a:pPr>
            <a:endParaRPr lang="en-US" sz="1600" i="1"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smtClean="0">
                <a:solidFill>
                  <a:schemeClr val="tx1">
                    <a:lumMod val="75000"/>
                    <a:lumOff val="25000"/>
                  </a:schemeClr>
                </a:solidFill>
                <a:latin typeface="Arial" pitchFamily="34" charset="0"/>
                <a:ea typeface="ＭＳ Ｐゴシック" charset="0"/>
                <a:cs typeface="Arial" pitchFamily="34" charset="0"/>
              </a:rPr>
              <a:t>Involvement </a:t>
            </a:r>
            <a:r>
              <a:rPr lang="en-US" sz="1600" kern="0" dirty="0">
                <a:solidFill>
                  <a:schemeClr val="tx1">
                    <a:lumMod val="75000"/>
                    <a:lumOff val="25000"/>
                  </a:schemeClr>
                </a:solidFill>
                <a:latin typeface="Arial" pitchFamily="34" charset="0"/>
                <a:ea typeface="ＭＳ Ｐゴシック" charset="0"/>
                <a:cs typeface="Arial" pitchFamily="34" charset="0"/>
              </a:rPr>
              <a:t>in the development of Area Cost </a:t>
            </a:r>
            <a:r>
              <a:rPr lang="en-US" sz="1600" kern="0" dirty="0" smtClean="0">
                <a:solidFill>
                  <a:schemeClr val="tx1">
                    <a:lumMod val="75000"/>
                    <a:lumOff val="25000"/>
                  </a:schemeClr>
                </a:solidFill>
                <a:latin typeface="Arial" pitchFamily="34" charset="0"/>
                <a:ea typeface="ＭＳ Ｐゴシック" charset="0"/>
                <a:cs typeface="Arial" pitchFamily="34" charset="0"/>
              </a:rPr>
              <a:t>Factors</a:t>
            </a:r>
          </a:p>
          <a:p>
            <a:pPr eaLnBrk="1" hangingPunct="1">
              <a:spcBef>
                <a:spcPts val="225"/>
              </a:spcBef>
              <a:buFont typeface="Arial" pitchFamily="34" charset="0"/>
              <a:buChar char="•"/>
            </a:pPr>
            <a:endParaRPr lang="en-US" sz="1600"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a:solidFill>
                  <a:schemeClr val="tx1">
                    <a:lumMod val="75000"/>
                    <a:lumOff val="25000"/>
                  </a:schemeClr>
                </a:solidFill>
                <a:latin typeface="Arial" pitchFamily="34" charset="0"/>
                <a:ea typeface="ＭＳ Ｐゴシック" charset="0"/>
                <a:cs typeface="Arial" pitchFamily="34" charset="0"/>
              </a:rPr>
              <a:t>Develop a robust quality </a:t>
            </a:r>
            <a:r>
              <a:rPr lang="en-US" sz="1600" kern="0" dirty="0" smtClean="0">
                <a:solidFill>
                  <a:schemeClr val="tx1">
                    <a:lumMod val="75000"/>
                    <a:lumOff val="25000"/>
                  </a:schemeClr>
                </a:solidFill>
                <a:latin typeface="Arial" pitchFamily="34" charset="0"/>
                <a:ea typeface="ＭＳ Ｐゴシック" charset="0"/>
                <a:cs typeface="Arial" pitchFamily="34" charset="0"/>
              </a:rPr>
              <a:t>control</a:t>
            </a:r>
            <a:endParaRPr lang="en-US" sz="1600" i="1" kern="0" dirty="0" smtClean="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endParaRPr lang="en-US" sz="1600"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smtClean="0">
                <a:solidFill>
                  <a:schemeClr val="tx1">
                    <a:lumMod val="75000"/>
                    <a:lumOff val="25000"/>
                  </a:schemeClr>
                </a:solidFill>
                <a:latin typeface="Arial" pitchFamily="34" charset="0"/>
                <a:ea typeface="ＭＳ Ｐゴシック" charset="0"/>
                <a:cs typeface="Arial" pitchFamily="34" charset="0"/>
              </a:rPr>
              <a:t>Participate in site </a:t>
            </a:r>
            <a:r>
              <a:rPr lang="en-US" sz="1600" kern="0" dirty="0">
                <a:solidFill>
                  <a:schemeClr val="tx1">
                    <a:lumMod val="75000"/>
                    <a:lumOff val="25000"/>
                  </a:schemeClr>
                </a:solidFill>
                <a:latin typeface="Arial" pitchFamily="34" charset="0"/>
                <a:ea typeface="ＭＳ Ｐゴシック" charset="0"/>
                <a:cs typeface="Arial" pitchFamily="34" charset="0"/>
              </a:rPr>
              <a:t>visits and </a:t>
            </a:r>
            <a:r>
              <a:rPr lang="en-US" sz="1600" kern="0" dirty="0" smtClean="0">
                <a:solidFill>
                  <a:schemeClr val="tx1">
                    <a:lumMod val="75000"/>
                    <a:lumOff val="25000"/>
                  </a:schemeClr>
                </a:solidFill>
                <a:latin typeface="Arial" pitchFamily="34" charset="0"/>
                <a:ea typeface="ＭＳ Ｐゴシック" charset="0"/>
                <a:cs typeface="Arial" pitchFamily="34" charset="0"/>
              </a:rPr>
              <a:t>design </a:t>
            </a:r>
            <a:r>
              <a:rPr lang="en-US" sz="1600" kern="0" dirty="0">
                <a:solidFill>
                  <a:schemeClr val="tx1">
                    <a:lumMod val="75000"/>
                    <a:lumOff val="25000"/>
                  </a:schemeClr>
                </a:solidFill>
                <a:latin typeface="Arial" pitchFamily="34" charset="0"/>
                <a:ea typeface="ＭＳ Ｐゴシック" charset="0"/>
                <a:cs typeface="Arial" pitchFamily="34" charset="0"/>
              </a:rPr>
              <a:t>review </a:t>
            </a:r>
            <a:r>
              <a:rPr lang="en-US" sz="1600" kern="0" dirty="0" smtClean="0">
                <a:solidFill>
                  <a:schemeClr val="tx1">
                    <a:lumMod val="75000"/>
                    <a:lumOff val="25000"/>
                  </a:schemeClr>
                </a:solidFill>
                <a:latin typeface="Arial" pitchFamily="34" charset="0"/>
                <a:ea typeface="ＭＳ Ｐゴシック" charset="0"/>
                <a:cs typeface="Arial" pitchFamily="34" charset="0"/>
              </a:rPr>
              <a:t>meetings</a:t>
            </a:r>
          </a:p>
          <a:p>
            <a:pPr eaLnBrk="1" hangingPunct="1">
              <a:spcBef>
                <a:spcPts val="225"/>
              </a:spcBef>
              <a:buFont typeface="Arial" pitchFamily="34" charset="0"/>
              <a:buChar char="•"/>
            </a:pPr>
            <a:endParaRPr lang="en-US" sz="1600"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a:solidFill>
                  <a:schemeClr val="tx1">
                    <a:lumMod val="75000"/>
                    <a:lumOff val="25000"/>
                  </a:schemeClr>
                </a:solidFill>
                <a:latin typeface="Arial" pitchFamily="34" charset="0"/>
                <a:ea typeface="ＭＳ Ｐゴシック" charset="0"/>
                <a:cs typeface="Arial" pitchFamily="34" charset="0"/>
              </a:rPr>
              <a:t>Participate in proposal evaluations, discussions and </a:t>
            </a:r>
            <a:r>
              <a:rPr lang="en-US" sz="1600" kern="0" dirty="0" smtClean="0">
                <a:solidFill>
                  <a:schemeClr val="tx1">
                    <a:lumMod val="75000"/>
                    <a:lumOff val="25000"/>
                  </a:schemeClr>
                </a:solidFill>
                <a:latin typeface="Arial" pitchFamily="34" charset="0"/>
                <a:ea typeface="ＭＳ Ｐゴシック" charset="0"/>
                <a:cs typeface="Arial" pitchFamily="34" charset="0"/>
              </a:rPr>
              <a:t>negotiations</a:t>
            </a:r>
          </a:p>
          <a:p>
            <a:pPr eaLnBrk="1" hangingPunct="1">
              <a:spcBef>
                <a:spcPts val="225"/>
              </a:spcBef>
              <a:buFont typeface="Arial" pitchFamily="34" charset="0"/>
              <a:buChar char="•"/>
            </a:pPr>
            <a:endParaRPr lang="en-US" sz="1600"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a:solidFill>
                  <a:schemeClr val="tx1">
                    <a:lumMod val="75000"/>
                    <a:lumOff val="25000"/>
                  </a:schemeClr>
                </a:solidFill>
                <a:latin typeface="Arial" pitchFamily="34" charset="0"/>
                <a:ea typeface="ＭＳ Ｐゴシック" charset="0"/>
                <a:cs typeface="Arial" pitchFamily="34" charset="0"/>
              </a:rPr>
              <a:t>Document lessons learned, best practices and processes and </a:t>
            </a:r>
            <a:r>
              <a:rPr lang="en-US" sz="1600" kern="0" dirty="0" smtClean="0">
                <a:solidFill>
                  <a:schemeClr val="tx1">
                    <a:lumMod val="75000"/>
                    <a:lumOff val="25000"/>
                  </a:schemeClr>
                </a:solidFill>
                <a:latin typeface="Arial" pitchFamily="34" charset="0"/>
                <a:ea typeface="ＭＳ Ｐゴシック" charset="0"/>
                <a:cs typeface="Arial" pitchFamily="34" charset="0"/>
              </a:rPr>
              <a:t>policies</a:t>
            </a:r>
          </a:p>
          <a:p>
            <a:pPr eaLnBrk="1" hangingPunct="1">
              <a:spcBef>
                <a:spcPts val="225"/>
              </a:spcBef>
              <a:buFont typeface="Arial" pitchFamily="34" charset="0"/>
              <a:buChar char="•"/>
            </a:pPr>
            <a:endParaRPr lang="en-US" sz="1600" i="1"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smtClean="0">
                <a:solidFill>
                  <a:schemeClr val="tx1">
                    <a:lumMod val="75000"/>
                    <a:lumOff val="25000"/>
                  </a:schemeClr>
                </a:solidFill>
                <a:latin typeface="Arial" pitchFamily="34" charset="0"/>
                <a:ea typeface="ＭＳ Ｐゴシック" charset="0"/>
                <a:cs typeface="Arial" pitchFamily="34" charset="0"/>
              </a:rPr>
              <a:t>Regularly track market conditions (could involve partnering meetings w/industry or having proper resources)</a:t>
            </a:r>
          </a:p>
          <a:p>
            <a:pPr eaLnBrk="1" hangingPunct="1">
              <a:spcBef>
                <a:spcPts val="225"/>
              </a:spcBef>
              <a:buFont typeface="Arial" pitchFamily="34" charset="0"/>
              <a:buChar char="•"/>
            </a:pPr>
            <a:endParaRPr lang="en-US" sz="1600"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kern="0" dirty="0" smtClean="0">
                <a:solidFill>
                  <a:schemeClr val="tx1">
                    <a:lumMod val="75000"/>
                    <a:lumOff val="25000"/>
                  </a:schemeClr>
                </a:solidFill>
                <a:latin typeface="Arial" pitchFamily="34" charset="0"/>
                <a:ea typeface="ＭＳ Ｐゴシック" charset="0"/>
                <a:cs typeface="Arial" pitchFamily="34" charset="0"/>
              </a:rPr>
              <a:t>Implement a cost schedule risk analysis (CSRA) process for MILCON projects</a:t>
            </a:r>
            <a:endParaRPr lang="en-US" sz="2000" kern="0" dirty="0" smtClean="0"/>
          </a:p>
          <a:p>
            <a:pPr lvl="1">
              <a:buFont typeface="Arial" panose="020B0604020202020204" pitchFamily="34" charset="0"/>
              <a:buChar char="•"/>
            </a:pPr>
            <a:endParaRPr lang="en-US" sz="2000" kern="0" dirty="0" smtClean="0"/>
          </a:p>
          <a:p>
            <a:pPr marL="0" indent="0">
              <a:buFont typeface="Wingdings" pitchFamily="2" charset="2"/>
              <a:buNone/>
            </a:pPr>
            <a:endParaRPr lang="en-US" sz="2000" kern="0" dirty="0" smtClean="0"/>
          </a:p>
          <a:p>
            <a:pPr marL="0" indent="0">
              <a:buFont typeface="Wingdings" pitchFamily="2" charset="2"/>
              <a:buNone/>
            </a:pPr>
            <a:endParaRPr lang="en-US" sz="2000" kern="0" dirty="0" smtClean="0"/>
          </a:p>
          <a:p>
            <a:pPr marL="0" indent="0">
              <a:buFont typeface="Wingdings" pitchFamily="2" charset="2"/>
              <a:buNone/>
            </a:pPr>
            <a:endParaRPr lang="en-US" sz="2000" kern="0" dirty="0" smtClean="0"/>
          </a:p>
          <a:p>
            <a:pPr marL="0" indent="0">
              <a:buFont typeface="Wingdings" pitchFamily="2" charset="2"/>
              <a:buNone/>
            </a:pPr>
            <a:endParaRPr lang="en-US" sz="2000" kern="0" dirty="0"/>
          </a:p>
        </p:txBody>
      </p:sp>
    </p:spTree>
    <p:extLst>
      <p:ext uri="{BB962C8B-B14F-4D97-AF65-F5344CB8AC3E}">
        <p14:creationId xmlns:p14="http://schemas.microsoft.com/office/powerpoint/2010/main" val="209281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Conclusions and recommendations for  </a:t>
            </a:r>
            <a:br>
              <a:rPr lang="en-US" sz="2400" dirty="0" smtClean="0"/>
            </a:br>
            <a:r>
              <a:rPr lang="en-US" sz="2400" dirty="0" smtClean="0"/>
              <a:t>cost engineering section</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24</a:t>
            </a:fld>
            <a:endParaRPr lang="en-US"/>
          </a:p>
        </p:txBody>
      </p:sp>
      <p:sp>
        <p:nvSpPr>
          <p:cNvPr id="5" name="Content Placeholder 11"/>
          <p:cNvSpPr txBox="1">
            <a:spLocks/>
          </p:cNvSpPr>
          <p:nvPr/>
        </p:nvSpPr>
        <p:spPr bwMode="auto">
          <a:xfrm>
            <a:off x="774581" y="1558599"/>
            <a:ext cx="10784543"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eaLnBrk="1" hangingPunct="1">
              <a:spcBef>
                <a:spcPts val="225"/>
              </a:spcBef>
              <a:buFont typeface="Arial" pitchFamily="34" charset="0"/>
              <a:buChar char="•"/>
            </a:pPr>
            <a:r>
              <a:rPr lang="en-US" sz="1600" kern="0" dirty="0">
                <a:solidFill>
                  <a:schemeClr val="tx1">
                    <a:lumMod val="75000"/>
                    <a:lumOff val="25000"/>
                  </a:schemeClr>
                </a:solidFill>
                <a:latin typeface="Arial" pitchFamily="34" charset="0"/>
                <a:ea typeface="ＭＳ Ｐゴシック" charset="0"/>
                <a:cs typeface="Arial" pitchFamily="34" charset="0"/>
              </a:rPr>
              <a:t>Develop cost metrics to determine areas of </a:t>
            </a:r>
            <a:r>
              <a:rPr lang="en-US" sz="1600" kern="0" dirty="0" smtClean="0">
                <a:solidFill>
                  <a:schemeClr val="tx1">
                    <a:lumMod val="75000"/>
                    <a:lumOff val="25000"/>
                  </a:schemeClr>
                </a:solidFill>
                <a:latin typeface="Arial" pitchFamily="34" charset="0"/>
                <a:ea typeface="ＭＳ Ｐゴシック" charset="0"/>
                <a:cs typeface="Arial" pitchFamily="34" charset="0"/>
              </a:rPr>
              <a:t>improvement</a:t>
            </a:r>
          </a:p>
          <a:p>
            <a:pPr eaLnBrk="1" hangingPunct="1">
              <a:spcBef>
                <a:spcPts val="225"/>
              </a:spcBef>
              <a:buFont typeface="Arial" pitchFamily="34" charset="0"/>
              <a:buChar char="•"/>
            </a:pPr>
            <a:endParaRPr lang="en-US" sz="1600" b="1" kern="0" dirty="0" smtClean="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b="1" kern="0" dirty="0" smtClean="0">
                <a:solidFill>
                  <a:schemeClr val="tx1">
                    <a:lumMod val="75000"/>
                    <a:lumOff val="25000"/>
                  </a:schemeClr>
                </a:solidFill>
                <a:latin typeface="Arial" pitchFamily="34" charset="0"/>
                <a:ea typeface="ＭＳ Ｐゴシック" charset="0"/>
                <a:cs typeface="Arial" pitchFamily="34" charset="0"/>
              </a:rPr>
              <a:t>Change </a:t>
            </a:r>
            <a:r>
              <a:rPr lang="en-US" sz="1600" b="1" kern="0" dirty="0">
                <a:solidFill>
                  <a:schemeClr val="tx1">
                    <a:lumMod val="75000"/>
                    <a:lumOff val="25000"/>
                  </a:schemeClr>
                </a:solidFill>
                <a:latin typeface="Arial" pitchFamily="34" charset="0"/>
                <a:ea typeface="ＭＳ Ｐゴシック" charset="0"/>
                <a:cs typeface="Arial" pitchFamily="34" charset="0"/>
              </a:rPr>
              <a:t>culture for </a:t>
            </a:r>
            <a:r>
              <a:rPr lang="en-US" sz="1600" b="1" kern="0" dirty="0" smtClean="0">
                <a:solidFill>
                  <a:schemeClr val="tx1">
                    <a:lumMod val="75000"/>
                    <a:lumOff val="25000"/>
                  </a:schemeClr>
                </a:solidFill>
                <a:latin typeface="Arial" pitchFamily="34" charset="0"/>
                <a:ea typeface="ＭＳ Ｐゴシック" charset="0"/>
                <a:cs typeface="Arial" pitchFamily="34" charset="0"/>
              </a:rPr>
              <a:t>in-house estimates and A-E </a:t>
            </a:r>
            <a:r>
              <a:rPr lang="en-US" sz="1600" b="1" kern="0" dirty="0">
                <a:solidFill>
                  <a:schemeClr val="tx1">
                    <a:lumMod val="75000"/>
                    <a:lumOff val="25000"/>
                  </a:schemeClr>
                </a:solidFill>
                <a:latin typeface="Arial" pitchFamily="34" charset="0"/>
                <a:ea typeface="ＭＳ Ｐゴシック" charset="0"/>
                <a:cs typeface="Arial" pitchFamily="34" charset="0"/>
              </a:rPr>
              <a:t>contracts (estimate to the scope, not the PA</a:t>
            </a:r>
            <a:r>
              <a:rPr lang="en-US" sz="1600" b="1" kern="0" dirty="0" smtClean="0">
                <a:solidFill>
                  <a:schemeClr val="tx1">
                    <a:lumMod val="75000"/>
                    <a:lumOff val="25000"/>
                  </a:schemeClr>
                </a:solidFill>
                <a:latin typeface="Arial" pitchFamily="34" charset="0"/>
                <a:ea typeface="ＭＳ Ｐゴシック" charset="0"/>
                <a:cs typeface="Arial" pitchFamily="34" charset="0"/>
              </a:rPr>
              <a:t>)</a:t>
            </a:r>
          </a:p>
          <a:p>
            <a:pPr eaLnBrk="1" hangingPunct="1">
              <a:spcBef>
                <a:spcPts val="225"/>
              </a:spcBef>
              <a:buFont typeface="Arial" pitchFamily="34" charset="0"/>
              <a:buChar char="•"/>
            </a:pPr>
            <a:endParaRPr lang="en-US" sz="1600" b="1" kern="0" dirty="0">
              <a:solidFill>
                <a:schemeClr val="tx1">
                  <a:lumMod val="75000"/>
                  <a:lumOff val="25000"/>
                </a:schemeClr>
              </a:solidFill>
              <a:latin typeface="Arial" pitchFamily="34" charset="0"/>
              <a:ea typeface="ＭＳ Ｐゴシック" charset="0"/>
              <a:cs typeface="Arial" pitchFamily="34" charset="0"/>
            </a:endParaRPr>
          </a:p>
          <a:p>
            <a:pPr eaLnBrk="1" hangingPunct="1">
              <a:spcBef>
                <a:spcPts val="225"/>
              </a:spcBef>
              <a:buFont typeface="Arial" pitchFamily="34" charset="0"/>
              <a:buChar char="•"/>
            </a:pPr>
            <a:r>
              <a:rPr lang="en-US" sz="1600" b="1" kern="0" dirty="0" smtClean="0">
                <a:solidFill>
                  <a:schemeClr val="tx1">
                    <a:lumMod val="75000"/>
                    <a:lumOff val="25000"/>
                  </a:schemeClr>
                </a:solidFill>
                <a:latin typeface="Arial" pitchFamily="34" charset="0"/>
                <a:ea typeface="ＭＳ Ｐゴシック" charset="0"/>
                <a:cs typeface="Arial" pitchFamily="34" charset="0"/>
              </a:rPr>
              <a:t>Independent A-E for cost estimating services vs. design</a:t>
            </a:r>
            <a:endParaRPr lang="en-US" sz="1600" i="1" kern="0" dirty="0" smtClean="0"/>
          </a:p>
          <a:p>
            <a:pPr lvl="1">
              <a:buFont typeface="Arial" panose="020B0604020202020204" pitchFamily="34" charset="0"/>
              <a:buChar char="•"/>
            </a:pPr>
            <a:endParaRPr lang="en-US" sz="1600" kern="0" dirty="0" smtClean="0"/>
          </a:p>
          <a:p>
            <a:pPr marL="0" indent="0">
              <a:buFont typeface="Wingdings" pitchFamily="2" charset="2"/>
              <a:buNone/>
            </a:pPr>
            <a:endParaRPr lang="en-US" sz="1600" kern="0" dirty="0" smtClean="0"/>
          </a:p>
          <a:p>
            <a:pPr marL="0" indent="0">
              <a:buFont typeface="Wingdings" pitchFamily="2" charset="2"/>
              <a:buNone/>
            </a:pPr>
            <a:endParaRPr lang="en-US" sz="1600" kern="0" dirty="0" smtClean="0"/>
          </a:p>
          <a:p>
            <a:pPr marL="0" indent="0">
              <a:buFont typeface="Wingdings" pitchFamily="2" charset="2"/>
              <a:buNone/>
            </a:pPr>
            <a:endParaRPr lang="en-US" sz="2000" kern="0" dirty="0" smtClean="0"/>
          </a:p>
          <a:p>
            <a:pPr marL="0" indent="0">
              <a:buFont typeface="Wingdings" pitchFamily="2" charset="2"/>
              <a:buNone/>
            </a:pPr>
            <a:endParaRPr lang="en-US" sz="2000" kern="0" dirty="0"/>
          </a:p>
        </p:txBody>
      </p:sp>
    </p:spTree>
    <p:extLst>
      <p:ext uri="{BB962C8B-B14F-4D97-AF65-F5344CB8AC3E}">
        <p14:creationId xmlns:p14="http://schemas.microsoft.com/office/powerpoint/2010/main" val="112942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Backup slides</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26850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err="1" smtClean="0"/>
              <a:t>eng</a:t>
            </a:r>
            <a:r>
              <a:rPr lang="en-US" sz="2400" dirty="0" smtClean="0"/>
              <a:t> 3086/</a:t>
            </a:r>
            <a:r>
              <a:rPr lang="en-US" sz="2400" dirty="0" err="1" smtClean="0"/>
              <a:t>dd</a:t>
            </a:r>
            <a:r>
              <a:rPr lang="en-US" sz="2400" dirty="0" smtClean="0"/>
              <a:t> form 1391</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26</a:t>
            </a:fld>
            <a:endParaRPr lang="en-US"/>
          </a:p>
        </p:txBody>
      </p:sp>
      <p:sp>
        <p:nvSpPr>
          <p:cNvPr id="5" name="Content Placeholder 11"/>
          <p:cNvSpPr txBox="1">
            <a:spLocks/>
          </p:cNvSpPr>
          <p:nvPr/>
        </p:nvSpPr>
        <p:spPr bwMode="auto">
          <a:xfrm>
            <a:off x="302983" y="1426066"/>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DD Form 1391 Review and ENG 3086 Review/Update (Army Process) – Cost Engineer can update the ENG 3086 in PC-Cost.  Cost Engineer can override the default unit prices that are pulled from the PAX/HAG data.  When price overrides are used, the Cost Engineer must provide justification within the estimate located in PC-Cost.  Once data is entered on the ENG 3086, the form is submitted by the Cost Engineer and automatically routed through various organizations.  </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In our experience, the Huntsville Center is the first organization to approve the ENG 3086 changes.  Huntsville Center will usually submit several comments and go through numerous iterations of reviewing the ENG 3086 before they approve the form for the Programs Integration Division at USACE HQ.  After USACE HQ approves the form, it is sent to ACSIM for validation; at which time we assume it is approved.</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a:t>DD Form 1391 Review and ENG 3086 Review/Update </a:t>
            </a:r>
            <a:r>
              <a:rPr lang="en-US" sz="1600" dirty="0" smtClean="0"/>
              <a:t>(Air Force </a:t>
            </a:r>
            <a:r>
              <a:rPr lang="en-US" sz="1600" dirty="0"/>
              <a:t>Process</a:t>
            </a:r>
            <a:r>
              <a:rPr lang="en-US" sz="1600" dirty="0" smtClean="0"/>
              <a:t>) – process currently unknown for SWT’s Cost Engineering Section.  Feedback from the Air Force indicates that most of their projects are at the Above Threshold Reprogramming (ATR). </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Typically, the Cost Engineer will review/validate the DD 1391 before or during the design </a:t>
            </a:r>
            <a:r>
              <a:rPr lang="en-US" sz="1600" dirty="0" err="1" smtClean="0"/>
              <a:t>charrette</a:t>
            </a:r>
            <a:r>
              <a:rPr lang="en-US" sz="1600" dirty="0" smtClean="0"/>
              <a:t>.  Recently on the AIT Phase 2 Barracks project, the Cost Engineering Section was required to develop a contingency for 80% level of confidence of the project cost.  This 80% level of confidence cost was documented in a memorandum for record.  This process is new for MILCON projects that aren’t mega-projects and SWT is becoming more familiar with the process.</a:t>
            </a:r>
          </a:p>
          <a:p>
            <a:pPr marL="0" indent="0">
              <a:buNone/>
            </a:pPr>
            <a:endParaRPr lang="en-US" sz="2000" dirty="0" smtClean="0"/>
          </a:p>
        </p:txBody>
      </p:sp>
    </p:spTree>
    <p:extLst>
      <p:ext uri="{BB962C8B-B14F-4D97-AF65-F5344CB8AC3E}">
        <p14:creationId xmlns:p14="http://schemas.microsoft.com/office/powerpoint/2010/main" val="138150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smtClean="0"/>
              <a:t>35%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27</a:t>
            </a:fld>
            <a:endParaRPr lang="en-US"/>
          </a:p>
        </p:txBody>
      </p:sp>
      <p:sp>
        <p:nvSpPr>
          <p:cNvPr id="5" name="Content Placeholder 11"/>
          <p:cNvSpPr txBox="1">
            <a:spLocks/>
          </p:cNvSpPr>
          <p:nvPr/>
        </p:nvSpPr>
        <p:spPr bwMode="auto">
          <a:xfrm>
            <a:off x="358589" y="1580527"/>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35% Design Submittal (if developed in-house):</a:t>
            </a:r>
          </a:p>
          <a:p>
            <a:pPr>
              <a:buFont typeface="Arial" panose="020B0604020202020204" pitchFamily="34" charset="0"/>
              <a:buChar char="•"/>
            </a:pPr>
            <a:endParaRPr lang="en-US" sz="1600" dirty="0" smtClean="0"/>
          </a:p>
          <a:p>
            <a:pPr marL="800100" lvl="1" indent="-342900">
              <a:buFont typeface="+mj-lt"/>
              <a:buAutoNum type="alphaLcPeriod"/>
            </a:pPr>
            <a:r>
              <a:rPr lang="en-US" sz="1600" dirty="0" smtClean="0"/>
              <a:t>Primary Cost Engineer develops the WBS (or pricing/CLIN schedule) and enters the WBS into a new MII cost estimate as a starting point.</a:t>
            </a:r>
          </a:p>
          <a:p>
            <a:pPr lvl="1">
              <a:buFont typeface="Arial" panose="020B0604020202020204" pitchFamily="34" charset="0"/>
              <a:buChar char="•"/>
            </a:pPr>
            <a:endParaRPr lang="en-US" sz="1600" dirty="0" smtClean="0"/>
          </a:p>
          <a:p>
            <a:pPr marL="800100" lvl="1" indent="-342900">
              <a:buFont typeface="+mj-lt"/>
              <a:buAutoNum type="alphaLcPeriod" startAt="2"/>
            </a:pPr>
            <a:r>
              <a:rPr lang="en-US" sz="1600" dirty="0" smtClean="0"/>
              <a:t>Primary Cost Engineer begins documenting the MII cost estimate SOW and assumptions.  These will continue to be updated through the development of the estimate.</a:t>
            </a:r>
          </a:p>
          <a:p>
            <a:pPr lvl="1">
              <a:buFont typeface="Arial" panose="020B0604020202020204" pitchFamily="34" charset="0"/>
              <a:buChar char="•"/>
            </a:pPr>
            <a:endParaRPr lang="en-US" sz="1600" dirty="0" smtClean="0"/>
          </a:p>
          <a:p>
            <a:pPr marL="800100" lvl="1" indent="-342900">
              <a:buFont typeface="+mj-lt"/>
              <a:buAutoNum type="alphaLcPeriod" startAt="3"/>
            </a:pPr>
            <a:r>
              <a:rPr lang="en-US" sz="1600" dirty="0" smtClean="0"/>
              <a:t>Cost Engineering Team Lead assigns development of the cost estimate quantity take-offs and pricing to the various engineering disciplines w/in the Cost Engineering Section.</a:t>
            </a:r>
          </a:p>
          <a:p>
            <a:pPr lvl="1">
              <a:buFont typeface="Arial" panose="020B0604020202020204" pitchFamily="34" charset="0"/>
              <a:buChar char="•"/>
            </a:pPr>
            <a:endParaRPr lang="en-US" sz="1600" dirty="0" smtClean="0"/>
          </a:p>
          <a:p>
            <a:pPr marL="800100" lvl="1" indent="-342900">
              <a:buFont typeface="+mj-lt"/>
              <a:buAutoNum type="alphaLcPeriod" startAt="4"/>
            </a:pPr>
            <a:r>
              <a:rPr lang="en-US" sz="1600" dirty="0" smtClean="0"/>
              <a:t>Start quantity take-offs by either reviewing the plans &amp; specifications in a two dimensional view (in cases where BIM doesn’t exist) or in a three dimensional view if BIM exists.  Quantity take-offs typically documented in spreadsheets and on the plans (and noted in the MII project item notes) and then given to Primary Cost Engineer.</a:t>
            </a:r>
          </a:p>
          <a:p>
            <a:pPr marL="800100" lvl="1" indent="-342900">
              <a:buFont typeface="+mj-lt"/>
              <a:buAutoNum type="alphaLcPeriod" startAt="4"/>
            </a:pPr>
            <a:endParaRPr lang="en-US" sz="1600" dirty="0" smtClean="0"/>
          </a:p>
          <a:p>
            <a:pPr marL="800100" lvl="1" indent="-342900">
              <a:buFont typeface="+mj-lt"/>
              <a:buAutoNum type="alphaLcPeriod" startAt="4"/>
            </a:pPr>
            <a:r>
              <a:rPr lang="en-US" sz="1600" dirty="0"/>
              <a:t>Pricing items involves various methods – the primary source of pricing is RS Means (however, the cost book is 2016), attempting market research through calling vendors and requesting quotes, or historical data (particularly for very unique projects like Hydropower).</a:t>
            </a:r>
          </a:p>
          <a:p>
            <a:pPr marL="800100" lvl="1" indent="-342900">
              <a:buFont typeface="+mj-lt"/>
              <a:buAutoNum type="alphaLcPeriod" startAt="4"/>
            </a:pPr>
            <a:endParaRPr lang="en-US" sz="1600" dirty="0" smtClean="0"/>
          </a:p>
          <a:p>
            <a:pPr lvl="1">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88304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smtClean="0"/>
              <a:t>35%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28</a:t>
            </a:fld>
            <a:endParaRPr lang="en-US"/>
          </a:p>
        </p:txBody>
      </p:sp>
      <p:sp>
        <p:nvSpPr>
          <p:cNvPr id="5" name="Content Placeholder 11"/>
          <p:cNvSpPr txBox="1">
            <a:spLocks/>
          </p:cNvSpPr>
          <p:nvPr/>
        </p:nvSpPr>
        <p:spPr bwMode="auto">
          <a:xfrm>
            <a:off x="358589" y="1463137"/>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35% Design Submittal (if developed in-house): </a:t>
            </a:r>
          </a:p>
          <a:p>
            <a:pPr lvl="1">
              <a:buFont typeface="Arial" panose="020B0604020202020204" pitchFamily="34" charset="0"/>
              <a:buChar char="•"/>
            </a:pPr>
            <a:endParaRPr lang="en-US" sz="1600" dirty="0"/>
          </a:p>
          <a:p>
            <a:pPr marL="800100" lvl="1" indent="-342900">
              <a:buFont typeface="+mj-lt"/>
              <a:buAutoNum type="alphaLcPeriod" startAt="6"/>
            </a:pPr>
            <a:r>
              <a:rPr lang="en-US" sz="1600" dirty="0"/>
              <a:t>Primary Cost Engineer copies the quantitates take-offs and pricing into the master MII cost estimate.  </a:t>
            </a:r>
          </a:p>
          <a:p>
            <a:pPr marL="457200" lvl="1" indent="0">
              <a:buNone/>
            </a:pPr>
            <a:endParaRPr lang="en-US" sz="1600" dirty="0" smtClean="0"/>
          </a:p>
          <a:p>
            <a:pPr marL="800100" lvl="1" indent="-342900">
              <a:buFont typeface="+mj-lt"/>
              <a:buAutoNum type="alphaLcPeriod" startAt="7"/>
            </a:pPr>
            <a:r>
              <a:rPr lang="en-US" sz="1600" dirty="0" smtClean="0"/>
              <a:t>Primary Cost Engineer adds prime contractor and subcontractors to the MII cost estimate and assigns them to the features of work. </a:t>
            </a:r>
          </a:p>
          <a:p>
            <a:pPr marL="800100" lvl="1" indent="-342900">
              <a:buFont typeface="+mj-lt"/>
              <a:buAutoNum type="alphaLcPeriod" startAt="7"/>
            </a:pPr>
            <a:endParaRPr lang="en-US" sz="1600" dirty="0" smtClean="0"/>
          </a:p>
          <a:p>
            <a:pPr marL="800100" lvl="1" indent="-342900">
              <a:buFont typeface="+mj-lt"/>
              <a:buAutoNum type="alphaLcPeriod" startAt="7"/>
            </a:pPr>
            <a:r>
              <a:rPr lang="en-US" sz="1600" dirty="0" smtClean="0"/>
              <a:t>Primary Cost Engineer adds markups to the MII cost estimate.</a:t>
            </a:r>
          </a:p>
          <a:p>
            <a:pPr marL="800100" lvl="1" indent="-342900">
              <a:buFont typeface="+mj-lt"/>
              <a:buAutoNum type="alphaLcPeriod" startAt="7"/>
            </a:pPr>
            <a:endParaRPr lang="en-US" sz="1600" dirty="0" smtClean="0"/>
          </a:p>
          <a:p>
            <a:pPr marL="800100" lvl="1" indent="-342900">
              <a:buFont typeface="+mj-lt"/>
              <a:buAutoNum type="alphaLcPeriod" startAt="7"/>
            </a:pPr>
            <a:r>
              <a:rPr lang="en-US" sz="1600" dirty="0" smtClean="0"/>
              <a:t>Primary Cost Engineer begins working through the SWT QAQC checklist to ensure everything is complete on the MII cost estimate.  </a:t>
            </a:r>
          </a:p>
          <a:p>
            <a:pPr marL="800100" lvl="1" indent="-342900">
              <a:buFont typeface="+mj-lt"/>
              <a:buAutoNum type="alphaLcPeriod" startAt="7"/>
            </a:pPr>
            <a:endParaRPr lang="en-US" sz="1600" dirty="0" smtClean="0"/>
          </a:p>
          <a:p>
            <a:pPr marL="800100" lvl="1" indent="-342900">
              <a:buFont typeface="+mj-lt"/>
              <a:buAutoNum type="alphaLcPeriod" startAt="7"/>
            </a:pPr>
            <a:r>
              <a:rPr lang="en-US" sz="1600" dirty="0" smtClean="0"/>
              <a:t>Upon completion of the QAQC checklist, the Primary Cost Engineer requests a peer review from another Cost Engineer on the team.  </a:t>
            </a:r>
          </a:p>
        </p:txBody>
      </p:sp>
    </p:spTree>
    <p:extLst>
      <p:ext uri="{BB962C8B-B14F-4D97-AF65-F5344CB8AC3E}">
        <p14:creationId xmlns:p14="http://schemas.microsoft.com/office/powerpoint/2010/main" val="609478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smtClean="0"/>
              <a:t>35%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29</a:t>
            </a:fld>
            <a:endParaRPr lang="en-US"/>
          </a:p>
        </p:txBody>
      </p:sp>
      <p:sp>
        <p:nvSpPr>
          <p:cNvPr id="5" name="Content Placeholder 11"/>
          <p:cNvSpPr txBox="1">
            <a:spLocks/>
          </p:cNvSpPr>
          <p:nvPr/>
        </p:nvSpPr>
        <p:spPr bwMode="auto">
          <a:xfrm>
            <a:off x="358589" y="1586704"/>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35% Design Submittal (if developed in-house): </a:t>
            </a:r>
          </a:p>
          <a:p>
            <a:pPr>
              <a:buFont typeface="Arial" panose="020B0604020202020204" pitchFamily="34" charset="0"/>
              <a:buChar char="•"/>
            </a:pPr>
            <a:endParaRPr lang="en-US" sz="1600" dirty="0" smtClean="0"/>
          </a:p>
          <a:p>
            <a:pPr marL="800100" lvl="1" indent="-342900">
              <a:buFont typeface="+mj-lt"/>
              <a:buAutoNum type="alphaLcPeriod" startAt="11"/>
            </a:pPr>
            <a:r>
              <a:rPr lang="en-US" sz="1600" dirty="0" smtClean="0"/>
              <a:t>The peer review is conducted and comments are documented on the QAQC checklist and then addressed by the Primary Cost Engineer.</a:t>
            </a:r>
          </a:p>
          <a:p>
            <a:pPr marL="800100" lvl="1" indent="-342900">
              <a:buFont typeface="+mj-lt"/>
              <a:buAutoNum type="alphaLcPeriod" startAt="11"/>
            </a:pPr>
            <a:endParaRPr lang="en-US" sz="1600" dirty="0" smtClean="0"/>
          </a:p>
          <a:p>
            <a:pPr marL="800100" lvl="1" indent="-342900">
              <a:buFont typeface="+mj-lt"/>
              <a:buAutoNum type="alphaLcPeriod" startAt="11"/>
            </a:pPr>
            <a:r>
              <a:rPr lang="en-US" sz="1600" dirty="0" smtClean="0"/>
              <a:t>The Primary Cost Engineer loads all cost estimate documents in </a:t>
            </a:r>
            <a:r>
              <a:rPr lang="en-US" sz="1600" dirty="0" err="1" smtClean="0"/>
              <a:t>ProjectWise</a:t>
            </a:r>
            <a:r>
              <a:rPr lang="en-US" sz="1600" dirty="0" smtClean="0"/>
              <a:t>.</a:t>
            </a:r>
          </a:p>
          <a:p>
            <a:pPr marL="800100" lvl="1" indent="-342900">
              <a:buFont typeface="+mj-lt"/>
              <a:buAutoNum type="alphaLcPeriod" startAt="11"/>
            </a:pPr>
            <a:endParaRPr lang="en-US" sz="1600" dirty="0" smtClean="0"/>
          </a:p>
          <a:p>
            <a:pPr marL="800100" lvl="1" indent="-342900">
              <a:buFont typeface="+mj-lt"/>
              <a:buAutoNum type="alphaLcPeriod" startAt="11"/>
            </a:pPr>
            <a:r>
              <a:rPr lang="en-US" sz="1600" dirty="0" smtClean="0"/>
              <a:t> The Primary Cost Engineer sends the cost estimate (known as the current working estimate or CWE) to the Project Manager and Design Manager/Technical Manager.</a:t>
            </a:r>
          </a:p>
        </p:txBody>
      </p:sp>
    </p:spTree>
    <p:extLst>
      <p:ext uri="{BB962C8B-B14F-4D97-AF65-F5344CB8AC3E}">
        <p14:creationId xmlns:p14="http://schemas.microsoft.com/office/powerpoint/2010/main" val="321812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Milcon</a:t>
            </a:r>
            <a:r>
              <a:rPr lang="en-US" sz="2400" dirty="0" smtClean="0"/>
              <a:t> budget estimates</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a:t>
            </a:fld>
            <a:endParaRPr lang="en-US"/>
          </a:p>
        </p:txBody>
      </p:sp>
      <p:sp>
        <p:nvSpPr>
          <p:cNvPr id="8" name="Content Placeholder 11"/>
          <p:cNvSpPr txBox="1">
            <a:spLocks/>
          </p:cNvSpPr>
          <p:nvPr/>
        </p:nvSpPr>
        <p:spPr>
          <a:xfrm>
            <a:off x="1087500" y="1383957"/>
            <a:ext cx="10811435" cy="4867951"/>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Validation of MILCON budget estimates</a:t>
            </a:r>
          </a:p>
          <a:p>
            <a:pPr marL="771525" lvl="2" indent="-342900">
              <a:buFont typeface="Wingdings" panose="05000000000000000000" pitchFamily="2" charset="2"/>
              <a:buChar char="Ø"/>
            </a:pPr>
            <a:r>
              <a:rPr lang="en-US" sz="1600" dirty="0" smtClean="0"/>
              <a:t>Different process for Army vs. Air Force</a:t>
            </a:r>
          </a:p>
          <a:p>
            <a:pPr marL="771525" lvl="2" indent="-342900">
              <a:buFont typeface="Wingdings" panose="05000000000000000000" pitchFamily="2" charset="2"/>
              <a:buChar char="Ø"/>
            </a:pPr>
            <a:r>
              <a:rPr lang="en-US" sz="1600" dirty="0" smtClean="0"/>
              <a:t>Both have planning </a:t>
            </a:r>
            <a:r>
              <a:rPr lang="en-US" sz="1600" dirty="0" err="1" smtClean="0"/>
              <a:t>charrettes</a:t>
            </a:r>
            <a:r>
              <a:rPr lang="en-US" sz="1600" dirty="0" smtClean="0"/>
              <a:t> where the DD 1391 is validated</a:t>
            </a:r>
          </a:p>
          <a:p>
            <a:pPr marL="771525" lvl="2" indent="-342900">
              <a:buFont typeface="Wingdings" panose="05000000000000000000" pitchFamily="2" charset="2"/>
              <a:buChar char="Ø"/>
            </a:pPr>
            <a:r>
              <a:rPr lang="en-US" sz="1600" dirty="0" smtClean="0"/>
              <a:t>USACE involved in DD 1391 validation </a:t>
            </a:r>
          </a:p>
          <a:p>
            <a:pPr marL="771525" lvl="2" indent="-342900">
              <a:buFont typeface="Wingdings" panose="05000000000000000000" pitchFamily="2" charset="2"/>
              <a:buChar char="Ø"/>
            </a:pPr>
            <a:r>
              <a:rPr lang="en-US" sz="1600" dirty="0" smtClean="0"/>
              <a:t>Army allows USACE to update the ENG 3086 form just prior to beginning design</a:t>
            </a:r>
          </a:p>
          <a:p>
            <a:pPr marL="771525" lvl="2" indent="-342900">
              <a:buFont typeface="Wingdings" panose="05000000000000000000" pitchFamily="2" charset="2"/>
              <a:buChar char="Ø"/>
            </a:pPr>
            <a:r>
              <a:rPr lang="en-US" sz="1600" dirty="0" smtClean="0"/>
              <a:t>The ENG 3086 is used to update the DD 1391 (assuming ACSIM approves the changes)</a:t>
            </a:r>
          </a:p>
          <a:p>
            <a:pPr marL="0" indent="0"/>
            <a:endParaRPr lang="en-US" dirty="0"/>
          </a:p>
          <a:p>
            <a:pPr marL="342900" indent="-342900">
              <a:buFont typeface="Arial" panose="020B0604020202020204" pitchFamily="34" charset="0"/>
              <a:buChar char="•"/>
            </a:pPr>
            <a:r>
              <a:rPr lang="en-US" sz="2000" dirty="0" smtClean="0"/>
              <a:t>Once design begins, the DD 1391 form is finalized and any changes require formal approval possibly all the way through Congress</a:t>
            </a:r>
          </a:p>
          <a:p>
            <a:pPr marL="771525" lvl="2" indent="-342900">
              <a:buFont typeface="Wingdings" panose="05000000000000000000" pitchFamily="2" charset="2"/>
              <a:buChar char="Ø"/>
            </a:pPr>
            <a:r>
              <a:rPr lang="en-US" sz="1600" dirty="0" smtClean="0"/>
              <a:t>Above threshold requirements (ATR) reprogramming required for projects requiring funds in excess of the programmed amount in addition to either $2M or 25% of programmed amount (whichever is less)</a:t>
            </a:r>
          </a:p>
          <a:p>
            <a:pPr marL="771525" lvl="2" indent="-342900">
              <a:buFont typeface="Wingdings" panose="05000000000000000000" pitchFamily="2" charset="2"/>
              <a:buChar char="Ø"/>
            </a:pPr>
            <a:r>
              <a:rPr lang="en-US" sz="1600" dirty="0" smtClean="0"/>
              <a:t>Reprogramming at Congressional level</a:t>
            </a:r>
          </a:p>
          <a:p>
            <a:pPr marL="771525" lvl="2" indent="-342900">
              <a:buFont typeface="Wingdings" panose="05000000000000000000" pitchFamily="2" charset="2"/>
              <a:buChar char="Ø"/>
            </a:pPr>
            <a:r>
              <a:rPr lang="en-US" sz="1600" dirty="0" smtClean="0"/>
              <a:t>Reprogramming causes significant schedule delays and adds significant planning and development costs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smtClean="0"/>
              <a:t>DD 1391 Form</a:t>
            </a:r>
          </a:p>
          <a:p>
            <a:pPr marL="771525" lvl="2" indent="-342900">
              <a:buFont typeface="Wingdings" panose="05000000000000000000" pitchFamily="2" charset="2"/>
              <a:buChar char="Ø"/>
            </a:pPr>
            <a:r>
              <a:rPr lang="en-US" sz="1600" dirty="0" smtClean="0"/>
              <a:t>Project requirements (SOW)</a:t>
            </a:r>
          </a:p>
          <a:p>
            <a:pPr marL="771525" lvl="2" indent="-342900">
              <a:buFont typeface="Wingdings" panose="05000000000000000000" pitchFamily="2" charset="2"/>
              <a:buChar char="Ø"/>
            </a:pPr>
            <a:r>
              <a:rPr lang="en-US" sz="1600" dirty="0" smtClean="0"/>
              <a:t>Programmed amount (PA)</a:t>
            </a:r>
          </a:p>
          <a:p>
            <a:pPr marL="0" indent="0"/>
            <a:endParaRPr lang="en-US" sz="2200" dirty="0" smtClean="0"/>
          </a:p>
          <a:p>
            <a:pPr marL="0" indent="0"/>
            <a:endParaRPr lang="en-US" sz="2200" dirty="0" smtClean="0"/>
          </a:p>
        </p:txBody>
      </p:sp>
    </p:spTree>
    <p:extLst>
      <p:ext uri="{BB962C8B-B14F-4D97-AF65-F5344CB8AC3E}">
        <p14:creationId xmlns:p14="http://schemas.microsoft.com/office/powerpoint/2010/main" val="387836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smtClean="0"/>
              <a:t>65%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30</a:t>
            </a:fld>
            <a:endParaRPr lang="en-US"/>
          </a:p>
        </p:txBody>
      </p:sp>
      <p:sp>
        <p:nvSpPr>
          <p:cNvPr id="5" name="Content Placeholder 11"/>
          <p:cNvSpPr txBox="1">
            <a:spLocks/>
          </p:cNvSpPr>
          <p:nvPr/>
        </p:nvSpPr>
        <p:spPr bwMode="auto">
          <a:xfrm>
            <a:off x="358589" y="1580527"/>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65% Design Submittal (if developed in-house):</a:t>
            </a:r>
          </a:p>
          <a:p>
            <a:pPr>
              <a:buFont typeface="Arial" panose="020B0604020202020204" pitchFamily="34" charset="0"/>
              <a:buChar char="•"/>
            </a:pPr>
            <a:endParaRPr lang="en-US" sz="1600" dirty="0" smtClean="0"/>
          </a:p>
          <a:p>
            <a:pPr marL="800100" lvl="1" indent="-342900">
              <a:buFont typeface="+mj-lt"/>
              <a:buAutoNum type="alphaLcPeriod"/>
            </a:pPr>
            <a:r>
              <a:rPr lang="en-US" sz="1600" dirty="0" smtClean="0"/>
              <a:t>Primary Cost Engineer further refines the WBS (or pricing/CLIN schedule) and updates the WBS into the existing MII cost estimate.</a:t>
            </a:r>
          </a:p>
          <a:p>
            <a:pPr lvl="1">
              <a:buFont typeface="Arial" panose="020B0604020202020204" pitchFamily="34" charset="0"/>
              <a:buChar char="•"/>
            </a:pPr>
            <a:endParaRPr lang="en-US" sz="1600" dirty="0" smtClean="0"/>
          </a:p>
          <a:p>
            <a:pPr marL="800100" lvl="1" indent="-342900">
              <a:buFont typeface="+mj-lt"/>
              <a:buAutoNum type="alphaLcPeriod" startAt="2"/>
            </a:pPr>
            <a:r>
              <a:rPr lang="en-US" sz="1600" dirty="0" smtClean="0"/>
              <a:t>Primary Cost Engineer documents additional or revised SOW and assumptions in the MII cost estimate.  These will continue to be updated through the development of the estimate.</a:t>
            </a:r>
          </a:p>
          <a:p>
            <a:pPr lvl="1">
              <a:buFont typeface="Arial" panose="020B0604020202020204" pitchFamily="34" charset="0"/>
              <a:buChar char="•"/>
            </a:pPr>
            <a:endParaRPr lang="en-US" sz="1600" dirty="0" smtClean="0"/>
          </a:p>
          <a:p>
            <a:pPr marL="800100" lvl="1" indent="-342900">
              <a:buFont typeface="+mj-lt"/>
              <a:buAutoNum type="alphaLcPeriod" startAt="3"/>
            </a:pPr>
            <a:r>
              <a:rPr lang="en-US" sz="1600" dirty="0" smtClean="0"/>
              <a:t>Cost Engineering Team Lead assigns review/further development of the cost estimate quantity take-offs and pricing to the various engineering disciplines w/in the Cost Engineering Section.  The assigned Cost Engineers will price the new items and pricing for other items to reflect current prices.</a:t>
            </a:r>
          </a:p>
          <a:p>
            <a:pPr lvl="1">
              <a:buFont typeface="Arial" panose="020B0604020202020204" pitchFamily="34" charset="0"/>
              <a:buChar char="•"/>
            </a:pPr>
            <a:endParaRPr lang="en-US" sz="1600" dirty="0" smtClean="0"/>
          </a:p>
          <a:p>
            <a:pPr marL="800100" lvl="1" indent="-342900">
              <a:buFont typeface="+mj-lt"/>
              <a:buAutoNum type="alphaLcPeriod" startAt="5"/>
            </a:pPr>
            <a:r>
              <a:rPr lang="en-US" sz="1600" dirty="0" smtClean="0"/>
              <a:t>Primary </a:t>
            </a:r>
            <a:r>
              <a:rPr lang="en-US" sz="1600" dirty="0"/>
              <a:t>Cost Engineer copies the quantitates take-offs and pricing into the </a:t>
            </a:r>
            <a:r>
              <a:rPr lang="en-US" sz="1600" dirty="0" smtClean="0"/>
              <a:t>MII </a:t>
            </a:r>
            <a:r>
              <a:rPr lang="en-US" sz="1600" dirty="0"/>
              <a:t>cost estimate.  </a:t>
            </a:r>
            <a:endParaRPr lang="en-US" sz="1600" dirty="0" smtClean="0"/>
          </a:p>
        </p:txBody>
      </p:sp>
    </p:spTree>
    <p:extLst>
      <p:ext uri="{BB962C8B-B14F-4D97-AF65-F5344CB8AC3E}">
        <p14:creationId xmlns:p14="http://schemas.microsoft.com/office/powerpoint/2010/main" val="264606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smtClean="0"/>
              <a:t>65%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31</a:t>
            </a:fld>
            <a:endParaRPr lang="en-US"/>
          </a:p>
        </p:txBody>
      </p:sp>
      <p:sp>
        <p:nvSpPr>
          <p:cNvPr id="5" name="Content Placeholder 11"/>
          <p:cNvSpPr txBox="1">
            <a:spLocks/>
          </p:cNvSpPr>
          <p:nvPr/>
        </p:nvSpPr>
        <p:spPr bwMode="auto">
          <a:xfrm>
            <a:off x="358589" y="1463137"/>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65% Design Submittal (if developed in-house): </a:t>
            </a:r>
          </a:p>
          <a:p>
            <a:pPr>
              <a:buFont typeface="Arial" panose="020B0604020202020204" pitchFamily="34" charset="0"/>
              <a:buChar char="•"/>
            </a:pPr>
            <a:endParaRPr lang="en-US" sz="1600" dirty="0" smtClean="0"/>
          </a:p>
          <a:p>
            <a:pPr marL="800100" lvl="1" indent="-342900">
              <a:buFont typeface="+mj-lt"/>
              <a:buAutoNum type="alphaLcPeriod" startAt="6"/>
            </a:pPr>
            <a:r>
              <a:rPr lang="en-US" sz="1600" dirty="0" smtClean="0"/>
              <a:t>Primary Cost Engineer adds any new information for the prime contractor and subcontractors to the MII cost estimate and assigns them to any new features of work. </a:t>
            </a:r>
          </a:p>
          <a:p>
            <a:pPr marL="800100" lvl="1" indent="-342900">
              <a:buFont typeface="+mj-lt"/>
              <a:buAutoNum type="alphaLcPeriod" startAt="6"/>
            </a:pPr>
            <a:endParaRPr lang="en-US" sz="1600" dirty="0" smtClean="0"/>
          </a:p>
          <a:p>
            <a:pPr marL="800100" lvl="1" indent="-342900">
              <a:buFont typeface="+mj-lt"/>
              <a:buAutoNum type="alphaLcPeriod" startAt="6"/>
            </a:pPr>
            <a:r>
              <a:rPr lang="en-US" sz="1600" dirty="0" smtClean="0"/>
              <a:t>Primary Cost Engineer revises or adds markups to the MII cost estimate.</a:t>
            </a:r>
          </a:p>
          <a:p>
            <a:pPr marL="800100" lvl="1" indent="-342900">
              <a:buFont typeface="+mj-lt"/>
              <a:buAutoNum type="alphaLcPeriod" startAt="6"/>
            </a:pPr>
            <a:endParaRPr lang="en-US" sz="1600" dirty="0" smtClean="0"/>
          </a:p>
          <a:p>
            <a:pPr marL="800100" lvl="1" indent="-342900">
              <a:buFont typeface="+mj-lt"/>
              <a:buAutoNum type="alphaLcPeriod" startAt="6"/>
            </a:pPr>
            <a:r>
              <a:rPr lang="en-US" sz="1600" dirty="0" smtClean="0"/>
              <a:t>Primary Cost Engineer begins working through the SWT QAQC checklist to ensure everything is complete on the MII cost estimate.  </a:t>
            </a:r>
          </a:p>
          <a:p>
            <a:pPr marL="800100" lvl="1" indent="-342900">
              <a:buFont typeface="+mj-lt"/>
              <a:buAutoNum type="alphaLcPeriod" startAt="6"/>
            </a:pPr>
            <a:endParaRPr lang="en-US" sz="1600" dirty="0" smtClean="0"/>
          </a:p>
          <a:p>
            <a:pPr marL="800100" lvl="1" indent="-342900">
              <a:buFont typeface="+mj-lt"/>
              <a:buAutoNum type="alphaLcPeriod" startAt="6"/>
            </a:pPr>
            <a:r>
              <a:rPr lang="en-US" sz="1600" dirty="0" smtClean="0"/>
              <a:t>Upon completion of the QAQC checklist, the Primary Cost Engineer requests a peer review from another Cost Engineer on the team.  </a:t>
            </a:r>
          </a:p>
        </p:txBody>
      </p:sp>
    </p:spTree>
    <p:extLst>
      <p:ext uri="{BB962C8B-B14F-4D97-AF65-F5344CB8AC3E}">
        <p14:creationId xmlns:p14="http://schemas.microsoft.com/office/powerpoint/2010/main" val="2094771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 </a:t>
            </a:r>
            <a:br>
              <a:rPr lang="en-US" sz="2400" dirty="0" smtClean="0"/>
            </a:br>
            <a:r>
              <a:rPr lang="en-US" sz="2400" dirty="0" smtClean="0"/>
              <a:t>65%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32</a:t>
            </a:fld>
            <a:endParaRPr lang="en-US"/>
          </a:p>
        </p:txBody>
      </p:sp>
      <p:sp>
        <p:nvSpPr>
          <p:cNvPr id="5" name="Content Placeholder 11"/>
          <p:cNvSpPr txBox="1">
            <a:spLocks/>
          </p:cNvSpPr>
          <p:nvPr/>
        </p:nvSpPr>
        <p:spPr bwMode="auto">
          <a:xfrm>
            <a:off x="358589" y="1586704"/>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65% Design Submittal (if developed in-house): </a:t>
            </a:r>
          </a:p>
          <a:p>
            <a:pPr>
              <a:buFont typeface="Arial" panose="020B0604020202020204" pitchFamily="34" charset="0"/>
              <a:buChar char="•"/>
            </a:pPr>
            <a:endParaRPr lang="en-US" sz="1600" dirty="0" smtClean="0"/>
          </a:p>
          <a:p>
            <a:pPr marL="800100" lvl="1" indent="-342900">
              <a:buFont typeface="+mj-lt"/>
              <a:buAutoNum type="alphaLcPeriod" startAt="11"/>
            </a:pPr>
            <a:r>
              <a:rPr lang="en-US" sz="1600" dirty="0" smtClean="0"/>
              <a:t>The peer review is conducted and comments are documented on the QAQC checklist and then addressed by the Primary Cost Engineer.</a:t>
            </a:r>
          </a:p>
          <a:p>
            <a:pPr marL="800100" lvl="1" indent="-342900">
              <a:buFont typeface="+mj-lt"/>
              <a:buAutoNum type="alphaLcPeriod" startAt="11"/>
            </a:pPr>
            <a:endParaRPr lang="en-US" sz="1600" dirty="0" smtClean="0"/>
          </a:p>
          <a:p>
            <a:pPr marL="800100" lvl="1" indent="-342900">
              <a:buFont typeface="+mj-lt"/>
              <a:buAutoNum type="alphaLcPeriod" startAt="11"/>
            </a:pPr>
            <a:r>
              <a:rPr lang="en-US" sz="1600" dirty="0" smtClean="0"/>
              <a:t>The Primary Cost Engineer loads all cost estimate documents in </a:t>
            </a:r>
            <a:r>
              <a:rPr lang="en-US" sz="1600" dirty="0" err="1" smtClean="0"/>
              <a:t>ProjectWise</a:t>
            </a:r>
            <a:r>
              <a:rPr lang="en-US" sz="1600" dirty="0" smtClean="0"/>
              <a:t>.</a:t>
            </a:r>
          </a:p>
          <a:p>
            <a:pPr marL="800100" lvl="1" indent="-342900">
              <a:buFont typeface="+mj-lt"/>
              <a:buAutoNum type="alphaLcPeriod" startAt="11"/>
            </a:pPr>
            <a:endParaRPr lang="en-US" sz="1600" dirty="0"/>
          </a:p>
          <a:p>
            <a:pPr marL="800100" lvl="1" indent="-342900">
              <a:buFont typeface="+mj-lt"/>
              <a:buAutoNum type="alphaLcPeriod" startAt="11"/>
            </a:pPr>
            <a:r>
              <a:rPr lang="en-US" sz="1600" dirty="0" smtClean="0"/>
              <a:t>The Primary Cost Engineer sends the cost estimate (known as the current working estimate or CWE) to the Project Manager and Design Manager/Technical Manager.</a:t>
            </a:r>
          </a:p>
          <a:p>
            <a:pPr marL="800100" lvl="1" indent="-342900">
              <a:buFont typeface="+mj-lt"/>
              <a:buAutoNum type="alphaLcPeriod" startAt="11"/>
            </a:pPr>
            <a:endParaRPr lang="en-US" sz="1600" dirty="0"/>
          </a:p>
          <a:p>
            <a:pPr marL="457200" lvl="1" indent="0">
              <a:buNone/>
            </a:pPr>
            <a:r>
              <a:rPr lang="en-US" sz="1600" b="1" dirty="0"/>
              <a:t>NOTE: </a:t>
            </a:r>
            <a:r>
              <a:rPr lang="en-US" sz="1600" b="1" dirty="0" smtClean="0"/>
              <a:t>At this point the </a:t>
            </a:r>
            <a:r>
              <a:rPr lang="en-US" sz="1600" b="1" dirty="0"/>
              <a:t>cost should be carefully examined and compared against the DD 1391.  If the project cost is approaching more than 80% of the PA, design alternatives should be considered and documented as options.  If the project cost is more than the PA, STOP and develop courses of action with all stakeholders.  This information should be briefed to the District Commander for situational awareness.</a:t>
            </a:r>
            <a:endParaRPr lang="en-US" sz="1600" dirty="0" smtClean="0"/>
          </a:p>
        </p:txBody>
      </p:sp>
    </p:spTree>
    <p:extLst>
      <p:ext uri="{BB962C8B-B14F-4D97-AF65-F5344CB8AC3E}">
        <p14:creationId xmlns:p14="http://schemas.microsoft.com/office/powerpoint/2010/main" val="144011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a:t>
            </a:r>
            <a:br>
              <a:rPr lang="en-US" sz="2400" dirty="0" smtClean="0"/>
            </a:br>
            <a:r>
              <a:rPr lang="en-US" sz="2400" dirty="0" smtClean="0"/>
              <a:t>95% &amp; 100% design Submittal</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33</a:t>
            </a:fld>
            <a:endParaRPr lang="en-US"/>
          </a:p>
        </p:txBody>
      </p:sp>
      <p:sp>
        <p:nvSpPr>
          <p:cNvPr id="5" name="Content Placeholder 11"/>
          <p:cNvSpPr txBox="1">
            <a:spLocks/>
          </p:cNvSpPr>
          <p:nvPr/>
        </p:nvSpPr>
        <p:spPr bwMode="auto">
          <a:xfrm>
            <a:off x="241200" y="1333391"/>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600" dirty="0" smtClean="0"/>
              <a:t>95% Design Submittal (if developed in-house): </a:t>
            </a:r>
          </a:p>
          <a:p>
            <a:pPr marL="800100" lvl="1" indent="-342900">
              <a:buFont typeface="+mj-lt"/>
              <a:buAutoNum type="alphaLcPeriod"/>
            </a:pPr>
            <a:r>
              <a:rPr lang="en-US" sz="1600" dirty="0" smtClean="0"/>
              <a:t>Same steps as 65% design submittal (</a:t>
            </a:r>
            <a:r>
              <a:rPr lang="en-US" sz="1600" i="1" dirty="0" smtClean="0"/>
              <a:t>final design for fire suppression and exact location of final electrical runs are left to construction contractors)</a:t>
            </a:r>
            <a:r>
              <a:rPr lang="en-US" sz="1600" dirty="0" smtClean="0"/>
              <a:t>.</a:t>
            </a:r>
          </a:p>
          <a:p>
            <a:pPr marL="800100" lvl="1" indent="-342900">
              <a:buFont typeface="+mj-lt"/>
              <a:buAutoNum type="alphaLcPeriod"/>
            </a:pPr>
            <a:endParaRPr lang="en-US" sz="1600" dirty="0" smtClean="0"/>
          </a:p>
          <a:p>
            <a:pPr marL="457200" lvl="1" indent="0">
              <a:buNone/>
            </a:pPr>
            <a:r>
              <a:rPr lang="en-US" sz="1600" b="1" dirty="0" smtClean="0"/>
              <a:t>NOTE: At this point the cost should be carefully examined and compared against the DD 1391.  If the project cost is approaching more than 80% of the PA, design alternatives should be considered and documented as options.  If the project cost is more than the PA, STOP and develop courses of action with all stakeholders.  This information should be briefed to the District Commander for situational awareness. </a:t>
            </a:r>
          </a:p>
          <a:p>
            <a:pPr lvl="1">
              <a:buFont typeface="Arial" panose="020B0604020202020204" pitchFamily="34" charset="0"/>
              <a:buChar char="•"/>
            </a:pPr>
            <a:endParaRPr lang="en-US" sz="1600" b="1" dirty="0" smtClean="0"/>
          </a:p>
          <a:p>
            <a:pPr>
              <a:buFont typeface="Arial" panose="020B0604020202020204" pitchFamily="34" charset="0"/>
              <a:buChar char="•"/>
            </a:pPr>
            <a:r>
              <a:rPr lang="en-US" sz="1600" dirty="0" smtClean="0"/>
              <a:t>100% Design Submittal (if developed in-house): </a:t>
            </a:r>
          </a:p>
          <a:p>
            <a:pPr lvl="1">
              <a:buFont typeface="+mj-lt"/>
              <a:buAutoNum type="alphaLcPeriod"/>
            </a:pPr>
            <a:r>
              <a:rPr lang="en-US" sz="1600" dirty="0" smtClean="0"/>
              <a:t>Same steps as 65% design submittal.</a:t>
            </a:r>
          </a:p>
          <a:p>
            <a:pPr lvl="1">
              <a:buFont typeface="+mj-lt"/>
              <a:buAutoNum type="alphaLcPeriod"/>
            </a:pPr>
            <a:r>
              <a:rPr lang="en-US" sz="1600" dirty="0" smtClean="0"/>
              <a:t>One additional step after step l and before step m is for the Primary Cost Engineer to request approval signatures for the IGE (no longer a CWE) from the Team Lead of Cost Engineering, the Chief of the Construction Management Section and the Chief of the Construction Division.  The Primary Cost Engineer may be requested to make changes to the IGE before approval signatures.</a:t>
            </a:r>
          </a:p>
          <a:p>
            <a:pPr lvl="1">
              <a:buFont typeface="+mj-lt"/>
              <a:buAutoNum type="alphaLcPeriod"/>
            </a:pPr>
            <a:endParaRPr lang="en-US" sz="1600" dirty="0" smtClean="0"/>
          </a:p>
          <a:p>
            <a:pPr marL="457200" lvl="1" indent="0">
              <a:buNone/>
            </a:pPr>
            <a:r>
              <a:rPr lang="en-US" sz="1600" b="1" dirty="0" smtClean="0"/>
              <a:t>NOTE: </a:t>
            </a:r>
            <a:r>
              <a:rPr lang="en-US" sz="1600" b="1" dirty="0"/>
              <a:t>At this point the cost should be carefully examined and compared against the DD 1391.  If the project cost is approaching more than </a:t>
            </a:r>
            <a:r>
              <a:rPr lang="en-US" sz="1600" b="1" dirty="0" smtClean="0"/>
              <a:t>90</a:t>
            </a:r>
            <a:r>
              <a:rPr lang="en-US" sz="1600" b="1" dirty="0"/>
              <a:t>% of the PA, </a:t>
            </a:r>
            <a:r>
              <a:rPr lang="en-US" sz="1600" b="1" dirty="0" smtClean="0"/>
              <a:t>options or courses of actions should be documented and briefed to all stakeholders. </a:t>
            </a:r>
            <a:r>
              <a:rPr lang="en-US" sz="1600" b="1" dirty="0"/>
              <a:t>If the project cost is more than the </a:t>
            </a:r>
            <a:r>
              <a:rPr lang="en-US" sz="1600" b="1" dirty="0" smtClean="0"/>
              <a:t>PA, </a:t>
            </a:r>
            <a:r>
              <a:rPr lang="en-US" sz="1600" b="1" dirty="0"/>
              <a:t>STOP and develop courses of action with all stakeholders. </a:t>
            </a:r>
            <a:endParaRPr lang="en-US" sz="1600" b="1" dirty="0" smtClean="0"/>
          </a:p>
          <a:p>
            <a:pPr marL="0" indent="0">
              <a:buNone/>
            </a:pPr>
            <a:endParaRPr lang="en-US" sz="1600" dirty="0" smtClean="0"/>
          </a:p>
        </p:txBody>
      </p:sp>
    </p:spTree>
    <p:extLst>
      <p:ext uri="{BB962C8B-B14F-4D97-AF65-F5344CB8AC3E}">
        <p14:creationId xmlns:p14="http://schemas.microsoft.com/office/powerpoint/2010/main" val="301460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estimating process for </a:t>
            </a:r>
            <a:r>
              <a:rPr lang="en-US" sz="2400" dirty="0" err="1" smtClean="0"/>
              <a:t>milcon</a:t>
            </a:r>
            <a:r>
              <a:rPr lang="en-US" sz="2400" dirty="0" smtClean="0"/>
              <a:t> project</a:t>
            </a:r>
            <a:br>
              <a:rPr lang="en-US" sz="2400" dirty="0" smtClean="0"/>
            </a:br>
            <a:r>
              <a:rPr lang="en-US" sz="2400" dirty="0" smtClean="0"/>
              <a:t>solicitation phase</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34</a:t>
            </a:fld>
            <a:endParaRPr lang="en-US"/>
          </a:p>
        </p:txBody>
      </p:sp>
      <p:sp>
        <p:nvSpPr>
          <p:cNvPr id="5" name="Content Placeholder 11"/>
          <p:cNvSpPr txBox="1">
            <a:spLocks/>
          </p:cNvSpPr>
          <p:nvPr/>
        </p:nvSpPr>
        <p:spPr bwMode="auto">
          <a:xfrm>
            <a:off x="358589" y="1568170"/>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spcBef>
                <a:spcPts val="0"/>
              </a:spcBef>
              <a:buFont typeface="Arial" panose="020B0604020202020204" pitchFamily="34" charset="0"/>
              <a:buChar char="•"/>
            </a:pPr>
            <a:r>
              <a:rPr lang="en-US" sz="1600" dirty="0"/>
              <a:t>Solicitation is issued (assuming </a:t>
            </a:r>
            <a:r>
              <a:rPr lang="en-US" sz="1600" dirty="0" smtClean="0"/>
              <a:t>we’ve received authority to advertise): </a:t>
            </a:r>
            <a:r>
              <a:rPr lang="en-US" sz="1600" dirty="0"/>
              <a:t>Phase II of the Solicitation (if a two phase procurement</a:t>
            </a:r>
            <a:r>
              <a:rPr lang="en-US" sz="1600" dirty="0" smtClean="0"/>
              <a:t>).</a:t>
            </a:r>
          </a:p>
          <a:p>
            <a:pPr>
              <a:spcBef>
                <a:spcPts val="0"/>
              </a:spcBef>
              <a:buFont typeface="Arial" panose="020B0604020202020204" pitchFamily="34" charset="0"/>
              <a:buChar char="•"/>
            </a:pPr>
            <a:endParaRPr lang="en-US" sz="1600" dirty="0"/>
          </a:p>
          <a:p>
            <a:pPr>
              <a:spcBef>
                <a:spcPts val="0"/>
              </a:spcBef>
              <a:buFont typeface="Arial" panose="020B0604020202020204" pitchFamily="34" charset="0"/>
              <a:buChar char="•"/>
            </a:pPr>
            <a:r>
              <a:rPr lang="en-US" sz="1600" dirty="0"/>
              <a:t>Respond to RFIs and Issue Amendments as needed.</a:t>
            </a:r>
          </a:p>
          <a:p>
            <a:pPr lvl="1">
              <a:spcBef>
                <a:spcPts val="0"/>
              </a:spcBef>
              <a:buFont typeface="Arial" panose="020B0604020202020204" pitchFamily="34" charset="0"/>
              <a:buChar char="•"/>
            </a:pPr>
            <a:r>
              <a:rPr lang="en-US" sz="1600" dirty="0" smtClean="0"/>
              <a:t>Primary Cost </a:t>
            </a:r>
            <a:r>
              <a:rPr lang="en-US" sz="1600" dirty="0"/>
              <a:t>Engineer should be sent a copy of the RFIs and </a:t>
            </a:r>
            <a:r>
              <a:rPr lang="en-US" sz="1600" dirty="0" smtClean="0"/>
              <a:t>amendments. </a:t>
            </a:r>
            <a:endParaRPr lang="en-US" sz="1600" dirty="0"/>
          </a:p>
          <a:p>
            <a:pPr lvl="1">
              <a:spcBef>
                <a:spcPts val="0"/>
              </a:spcBef>
              <a:buFont typeface="Arial" panose="020B0604020202020204" pitchFamily="34" charset="0"/>
              <a:buChar char="•"/>
            </a:pPr>
            <a:r>
              <a:rPr lang="en-US" sz="1600" dirty="0" smtClean="0"/>
              <a:t>Primary Cost </a:t>
            </a:r>
            <a:r>
              <a:rPr lang="en-US" sz="1600" dirty="0"/>
              <a:t>Engineer will revise the IGE as </a:t>
            </a:r>
            <a:r>
              <a:rPr lang="en-US" sz="1600" dirty="0" smtClean="0"/>
              <a:t>needed and will need to get approval signatures again if the IGE was updated.</a:t>
            </a:r>
          </a:p>
          <a:p>
            <a:pPr marL="457200" lvl="1" indent="0">
              <a:spcBef>
                <a:spcPts val="0"/>
              </a:spcBef>
              <a:buNone/>
            </a:pPr>
            <a:r>
              <a:rPr lang="en-US" sz="1600" dirty="0" smtClean="0"/>
              <a:t>  </a:t>
            </a:r>
            <a:endParaRPr lang="en-US" sz="1600" dirty="0"/>
          </a:p>
          <a:p>
            <a:pPr>
              <a:spcBef>
                <a:spcPts val="0"/>
              </a:spcBef>
              <a:buFont typeface="Arial" panose="020B0604020202020204" pitchFamily="34" charset="0"/>
              <a:buChar char="•"/>
            </a:pPr>
            <a:r>
              <a:rPr lang="en-US" sz="1600" dirty="0"/>
              <a:t>Proposals received.</a:t>
            </a:r>
          </a:p>
          <a:p>
            <a:pPr marL="457200" lvl="1" indent="0">
              <a:spcBef>
                <a:spcPts val="0"/>
              </a:spcBef>
              <a:buNone/>
            </a:pPr>
            <a:r>
              <a:rPr lang="en-US" sz="1600" b="1" dirty="0" smtClean="0"/>
              <a:t> </a:t>
            </a:r>
          </a:p>
          <a:p>
            <a:pPr marL="0" indent="0">
              <a:spcBef>
                <a:spcPts val="0"/>
              </a:spcBef>
              <a:buNone/>
            </a:pPr>
            <a:r>
              <a:rPr lang="en-US" sz="1600" b="1" dirty="0"/>
              <a:t>NOTE: </a:t>
            </a:r>
            <a:r>
              <a:rPr lang="en-US" sz="1600" b="1" dirty="0" smtClean="0"/>
              <a:t>Theoretically at </a:t>
            </a:r>
            <a:r>
              <a:rPr lang="en-US" sz="1600" b="1" dirty="0"/>
              <a:t>this point the </a:t>
            </a:r>
            <a:r>
              <a:rPr lang="en-US" sz="1600" b="1" dirty="0" smtClean="0"/>
              <a:t>Primary Cost Engineer should be finished with the IGE.  In recent history; however, proposal costs have been significantly over the PA and require reprogramming or significant design changes in which case the design process could begin again at any point in the design process.  The Primary Cost Engineer may also be requested to perform a cost/price analysis.</a:t>
            </a:r>
            <a:endParaRPr lang="en-US" sz="1600" b="1" dirty="0"/>
          </a:p>
        </p:txBody>
      </p:sp>
    </p:spTree>
    <p:extLst>
      <p:ext uri="{BB962C8B-B14F-4D97-AF65-F5344CB8AC3E}">
        <p14:creationId xmlns:p14="http://schemas.microsoft.com/office/powerpoint/2010/main" val="277276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Usace desk guide: </a:t>
            </a:r>
            <a:r>
              <a:rPr lang="en-US" sz="2400" dirty="0" err="1" smtClean="0"/>
              <a:t>ige</a:t>
            </a:r>
            <a:r>
              <a:rPr lang="en-US" sz="2400" dirty="0" smtClean="0"/>
              <a:t> signatory matrix</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35</a:t>
            </a:fld>
            <a:endParaRPr lang="en-US"/>
          </a:p>
        </p:txBody>
      </p:sp>
      <p:sp>
        <p:nvSpPr>
          <p:cNvPr id="8" name="Content Placeholder 11"/>
          <p:cNvSpPr txBox="1">
            <a:spLocks/>
          </p:cNvSpPr>
          <p:nvPr/>
        </p:nvSpPr>
        <p:spPr>
          <a:xfrm>
            <a:off x="744075" y="1559855"/>
            <a:ext cx="10999692" cy="3886200"/>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endParaRPr lang="en-US" sz="2000" i="1" dirty="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endParaRPr lang="en-US" sz="2200" dirty="0" smtClean="0"/>
          </a:p>
          <a:p>
            <a:pPr marL="0" indent="0"/>
            <a:endParaRPr lang="en-US" sz="2200" dirty="0" smtClean="0"/>
          </a:p>
          <a:p>
            <a:pPr marL="0" indent="0"/>
            <a:endParaRPr lang="en-US" sz="2200" dirty="0" smtClean="0"/>
          </a:p>
          <a:p>
            <a:pPr marL="0" indent="0"/>
            <a:endParaRPr lang="en-US" sz="2200" dirty="0" smtClean="0"/>
          </a:p>
          <a:p>
            <a:pPr marL="0" indent="0"/>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988" y="959224"/>
            <a:ext cx="9395012" cy="5572497"/>
          </a:xfrm>
          <a:prstGeom prst="rect">
            <a:avLst/>
          </a:prstGeom>
        </p:spPr>
      </p:pic>
    </p:spTree>
    <p:extLst>
      <p:ext uri="{BB962C8B-B14F-4D97-AF65-F5344CB8AC3E}">
        <p14:creationId xmlns:p14="http://schemas.microsoft.com/office/powerpoint/2010/main" val="148469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IGE criteria</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36</a:t>
            </a:fld>
            <a:endParaRPr lang="en-US"/>
          </a:p>
        </p:txBody>
      </p:sp>
      <p:sp>
        <p:nvSpPr>
          <p:cNvPr id="5" name="Content Placeholder 11"/>
          <p:cNvSpPr txBox="1">
            <a:spLocks/>
          </p:cNvSpPr>
          <p:nvPr/>
        </p:nvSpPr>
        <p:spPr bwMode="auto">
          <a:xfrm>
            <a:off x="358589" y="1509665"/>
            <a:ext cx="1168525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Arial" panose="020B0604020202020204" pitchFamily="34" charset="0"/>
              <a:buChar char="•"/>
            </a:pPr>
            <a:r>
              <a:rPr lang="en-US" sz="1800" dirty="0"/>
              <a:t>All Independent Government Estimates (IGEs) should be prepared in </a:t>
            </a:r>
            <a:r>
              <a:rPr lang="en-US" sz="1800" dirty="0" smtClean="0"/>
              <a:t>accordance with </a:t>
            </a:r>
            <a:r>
              <a:rPr lang="en-US" sz="1800" dirty="0"/>
              <a:t>the criteria listed </a:t>
            </a:r>
            <a:r>
              <a:rPr lang="en-US" sz="1800" dirty="0" smtClean="0"/>
              <a:t>below:</a:t>
            </a:r>
            <a:endParaRPr lang="en-US" sz="1800" dirty="0"/>
          </a:p>
          <a:p>
            <a:pPr lvl="1">
              <a:buFont typeface="Arial" panose="020B0604020202020204" pitchFamily="34" charset="0"/>
              <a:buChar char="•"/>
            </a:pPr>
            <a:r>
              <a:rPr lang="en-US" sz="1600" b="1" dirty="0" smtClean="0"/>
              <a:t>ER 1110‐1‐1300</a:t>
            </a:r>
            <a:r>
              <a:rPr lang="en-US" sz="1600" dirty="0" smtClean="0"/>
              <a:t>: </a:t>
            </a:r>
            <a:r>
              <a:rPr lang="en-US" sz="1600" dirty="0"/>
              <a:t>Cost Engineering Policy and General Requirements</a:t>
            </a:r>
          </a:p>
          <a:p>
            <a:pPr lvl="1">
              <a:buFont typeface="Arial" panose="020B0604020202020204" pitchFamily="34" charset="0"/>
              <a:buChar char="•"/>
            </a:pPr>
            <a:r>
              <a:rPr lang="en-US" sz="1600" b="1" dirty="0" smtClean="0"/>
              <a:t>UFC 3‐740‐05 Handbook</a:t>
            </a:r>
            <a:r>
              <a:rPr lang="en-US" sz="1600" dirty="0" smtClean="0"/>
              <a:t>: Construction </a:t>
            </a:r>
            <a:r>
              <a:rPr lang="en-US" sz="1600" dirty="0"/>
              <a:t>Cost </a:t>
            </a:r>
            <a:r>
              <a:rPr lang="en-US" sz="1600" dirty="0" smtClean="0"/>
              <a:t>Estimating with Change 1 </a:t>
            </a:r>
          </a:p>
          <a:p>
            <a:pPr lvl="1">
              <a:buFont typeface="Arial" panose="020B0604020202020204" pitchFamily="34" charset="0"/>
              <a:buChar char="•"/>
            </a:pPr>
            <a:r>
              <a:rPr lang="en-US" sz="1600" b="1" dirty="0" smtClean="0"/>
              <a:t>EM 1110‐2‐1304</a:t>
            </a:r>
            <a:r>
              <a:rPr lang="en-US" sz="1600" dirty="0" smtClean="0"/>
              <a:t>: </a:t>
            </a:r>
            <a:r>
              <a:rPr lang="en-US" sz="1600" dirty="0"/>
              <a:t>Civil Works Construction Cost Index System (CWCCIS)</a:t>
            </a:r>
          </a:p>
          <a:p>
            <a:pPr lvl="1">
              <a:buFont typeface="Arial" panose="020B0604020202020204" pitchFamily="34" charset="0"/>
              <a:buChar char="•"/>
            </a:pPr>
            <a:r>
              <a:rPr lang="en-US" sz="1600" dirty="0" smtClean="0"/>
              <a:t>Additionally, HTRW </a:t>
            </a:r>
            <a:r>
              <a:rPr lang="en-US" sz="1600" dirty="0"/>
              <a:t>Projects </a:t>
            </a:r>
            <a:r>
              <a:rPr lang="en-US" sz="1600" dirty="0" smtClean="0"/>
              <a:t>shall </a:t>
            </a:r>
            <a:r>
              <a:rPr lang="en-US" sz="1600" dirty="0"/>
              <a:t>follow </a:t>
            </a:r>
            <a:r>
              <a:rPr lang="en-US" sz="1600" b="1" dirty="0"/>
              <a:t>ER </a:t>
            </a:r>
            <a:r>
              <a:rPr lang="en-US" sz="1600" b="1" dirty="0" smtClean="0"/>
              <a:t>1110‐3‐1301</a:t>
            </a:r>
            <a:r>
              <a:rPr lang="en-US" sz="1600" dirty="0" smtClean="0"/>
              <a:t>: Environmental Remediation and Removal Programs </a:t>
            </a:r>
            <a:r>
              <a:rPr lang="en-US" sz="1600" dirty="0"/>
              <a:t>Cost </a:t>
            </a:r>
            <a:r>
              <a:rPr lang="en-US" sz="1600" dirty="0" smtClean="0"/>
              <a:t>Engineering</a:t>
            </a:r>
            <a:endParaRPr lang="en-US" sz="1600" dirty="0"/>
          </a:p>
          <a:p>
            <a:pPr lvl="1">
              <a:buFont typeface="Arial" panose="020B0604020202020204" pitchFamily="34" charset="0"/>
              <a:buChar char="•"/>
            </a:pPr>
            <a:r>
              <a:rPr lang="en-US" sz="1600" dirty="0" smtClean="0"/>
              <a:t>Addionally, Civil </a:t>
            </a:r>
            <a:r>
              <a:rPr lang="en-US" sz="1600" dirty="0"/>
              <a:t>Works Projects </a:t>
            </a:r>
            <a:r>
              <a:rPr lang="en-US" sz="1600" dirty="0" smtClean="0"/>
              <a:t>shall follow </a:t>
            </a:r>
            <a:r>
              <a:rPr lang="en-US" sz="1600" b="1" dirty="0" smtClean="0"/>
              <a:t>ER 1110‐2‐1302</a:t>
            </a:r>
            <a:r>
              <a:rPr lang="en-US" sz="1600" dirty="0" smtClean="0"/>
              <a:t>: </a:t>
            </a:r>
            <a:r>
              <a:rPr lang="en-US" sz="1600" dirty="0"/>
              <a:t>Civil Works Cost </a:t>
            </a:r>
            <a:r>
              <a:rPr lang="en-US" sz="1600" dirty="0" smtClean="0"/>
              <a:t>Engineering</a:t>
            </a:r>
          </a:p>
          <a:p>
            <a:pPr lvl="1">
              <a:buFont typeface="Arial" panose="020B0604020202020204" pitchFamily="34" charset="0"/>
              <a:buChar char="•"/>
            </a:pPr>
            <a:r>
              <a:rPr lang="en-US" sz="1600" dirty="0" smtClean="0"/>
              <a:t>Additionally, Military </a:t>
            </a:r>
            <a:r>
              <a:rPr lang="en-US" sz="1600" dirty="0"/>
              <a:t>Projects </a:t>
            </a:r>
            <a:r>
              <a:rPr lang="en-US" sz="1600" dirty="0" smtClean="0"/>
              <a:t>follow </a:t>
            </a:r>
            <a:r>
              <a:rPr lang="en-US" sz="1600" b="1" dirty="0"/>
              <a:t>ER </a:t>
            </a:r>
            <a:r>
              <a:rPr lang="en-US" sz="1600" b="1" dirty="0" smtClean="0"/>
              <a:t>1110‐3‐130</a:t>
            </a:r>
            <a:r>
              <a:rPr lang="en-US" sz="1600" dirty="0" smtClean="0"/>
              <a:t>: </a:t>
            </a:r>
            <a:r>
              <a:rPr lang="en-US" sz="1600" dirty="0"/>
              <a:t>Military Programs Cost Engineering; </a:t>
            </a:r>
            <a:r>
              <a:rPr lang="en-US" sz="1600" b="1" dirty="0"/>
              <a:t>UFC </a:t>
            </a:r>
            <a:r>
              <a:rPr lang="en-US" sz="1600" b="1" dirty="0" smtClean="0"/>
              <a:t>3‐730‐01</a:t>
            </a:r>
            <a:r>
              <a:rPr lang="en-US" sz="1600" dirty="0" smtClean="0"/>
              <a:t>: Programming Cost </a:t>
            </a:r>
            <a:r>
              <a:rPr lang="en-US" sz="1600" dirty="0"/>
              <a:t>Estimates for Military </a:t>
            </a:r>
            <a:r>
              <a:rPr lang="en-US" sz="1600" dirty="0" smtClean="0"/>
              <a:t>Construction with Change 1 and </a:t>
            </a:r>
            <a:r>
              <a:rPr lang="en-US" sz="1600" b="1" dirty="0" smtClean="0"/>
              <a:t>UFC 3‐701‐01</a:t>
            </a:r>
            <a:r>
              <a:rPr lang="en-US" sz="1600" dirty="0" smtClean="0"/>
              <a:t>: </a:t>
            </a:r>
            <a:r>
              <a:rPr lang="en-US" sz="1600" dirty="0" err="1"/>
              <a:t>DoD</a:t>
            </a:r>
            <a:r>
              <a:rPr lang="en-US" sz="1600" dirty="0"/>
              <a:t> </a:t>
            </a:r>
            <a:r>
              <a:rPr lang="en-US" sz="1600" dirty="0" smtClean="0"/>
              <a:t>Facilities Pricing Guide </a:t>
            </a:r>
          </a:p>
          <a:p>
            <a:pPr lvl="1">
              <a:buFont typeface="Arial" panose="020B0604020202020204" pitchFamily="34" charset="0"/>
              <a:buChar char="•"/>
            </a:pPr>
            <a:r>
              <a:rPr lang="en-US" sz="1600" kern="0" dirty="0" smtClean="0"/>
              <a:t>USACE Acquisition Instruction (UAI) – Part 5107, 25 January 2017, subject: Acquisition Planning</a:t>
            </a:r>
          </a:p>
          <a:p>
            <a:pPr lvl="1">
              <a:buFont typeface="Arial" panose="020B0604020202020204" pitchFamily="34" charset="0"/>
              <a:buChar char="•"/>
            </a:pPr>
            <a:r>
              <a:rPr lang="en-US" sz="1600" kern="0" dirty="0" smtClean="0"/>
              <a:t>USACE Desk Guide, subject: Attachment 3. Independent Government Estimates Signatory Matrix</a:t>
            </a:r>
            <a:endParaRPr lang="en-US" sz="1600" kern="0" dirty="0"/>
          </a:p>
        </p:txBody>
      </p:sp>
    </p:spTree>
    <p:extLst>
      <p:ext uri="{BB962C8B-B14F-4D97-AF65-F5344CB8AC3E}">
        <p14:creationId xmlns:p14="http://schemas.microsoft.com/office/powerpoint/2010/main" val="282278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Engineering district support</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37</a:t>
            </a:fld>
            <a:endParaRPr lang="en-US"/>
          </a:p>
        </p:txBody>
      </p:sp>
      <p:sp>
        <p:nvSpPr>
          <p:cNvPr id="4" name="Text Placeholder 11"/>
          <p:cNvSpPr txBox="1">
            <a:spLocks/>
          </p:cNvSpPr>
          <p:nvPr/>
        </p:nvSpPr>
        <p:spPr>
          <a:xfrm>
            <a:off x="1521855" y="1394358"/>
            <a:ext cx="4665933" cy="181525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pPr>
            <a:r>
              <a:rPr lang="en-US" sz="1800" b="1" u="sng" kern="0" dirty="0" smtClean="0"/>
              <a:t>Independent Government Estimates</a:t>
            </a:r>
            <a:endParaRPr lang="en-US" sz="1800" b="1" i="1" u="sng" kern="0" dirty="0" smtClean="0"/>
          </a:p>
          <a:p>
            <a:pPr marL="285750" indent="-285750">
              <a:spcBef>
                <a:spcPts val="0"/>
              </a:spcBef>
              <a:buFontTx/>
              <a:buChar char="-"/>
            </a:pPr>
            <a:r>
              <a:rPr lang="en-US" sz="1600" kern="0" dirty="0" smtClean="0"/>
              <a:t>Design-Build Estimate</a:t>
            </a:r>
          </a:p>
          <a:p>
            <a:pPr marL="285750" indent="-285750">
              <a:spcBef>
                <a:spcPts val="0"/>
              </a:spcBef>
              <a:buFontTx/>
              <a:buChar char="-"/>
            </a:pPr>
            <a:r>
              <a:rPr lang="en-US" sz="1600" kern="0" dirty="0" smtClean="0"/>
              <a:t>Design-Bid-Build Estimates</a:t>
            </a:r>
          </a:p>
          <a:p>
            <a:pPr marL="285750" indent="-285750">
              <a:spcBef>
                <a:spcPts val="0"/>
              </a:spcBef>
              <a:buFontTx/>
              <a:buChar char="-"/>
            </a:pPr>
            <a:r>
              <a:rPr lang="en-US" sz="1600" kern="0" dirty="0" smtClean="0"/>
              <a:t>Modification Estimates</a:t>
            </a:r>
          </a:p>
          <a:p>
            <a:pPr marL="285750" indent="-285750">
              <a:spcBef>
                <a:spcPts val="0"/>
              </a:spcBef>
              <a:buFontTx/>
              <a:buChar char="-"/>
            </a:pPr>
            <a:r>
              <a:rPr lang="en-US" sz="1600" kern="0" dirty="0" smtClean="0"/>
              <a:t>Parametric Estimates</a:t>
            </a:r>
          </a:p>
          <a:p>
            <a:pPr marL="285750" indent="-285750">
              <a:spcBef>
                <a:spcPts val="0"/>
              </a:spcBef>
              <a:buFontTx/>
              <a:buChar char="-"/>
            </a:pPr>
            <a:r>
              <a:rPr lang="en-US" sz="1600" kern="0" dirty="0" smtClean="0"/>
              <a:t>Current Working Estimates (CWEs)</a:t>
            </a:r>
          </a:p>
          <a:p>
            <a:pPr marL="285750" indent="-285750">
              <a:spcBef>
                <a:spcPts val="0"/>
              </a:spcBef>
              <a:buFontTx/>
              <a:buChar char="-"/>
            </a:pPr>
            <a:r>
              <a:rPr lang="en-US" sz="1600" kern="0" dirty="0" smtClean="0"/>
              <a:t>Feasibility Study Estimates</a:t>
            </a:r>
          </a:p>
          <a:p>
            <a:pPr marL="0" indent="0">
              <a:spcBef>
                <a:spcPts val="0"/>
              </a:spcBef>
              <a:buNone/>
            </a:pPr>
            <a:endParaRPr lang="en-US" sz="1600" kern="0" dirty="0" smtClean="0"/>
          </a:p>
          <a:p>
            <a:pPr algn="ctr"/>
            <a:endParaRPr lang="en-US" sz="1600" i="1" kern="0" dirty="0"/>
          </a:p>
        </p:txBody>
      </p:sp>
      <p:sp>
        <p:nvSpPr>
          <p:cNvPr id="5" name="Text Placeholder 11"/>
          <p:cNvSpPr txBox="1">
            <a:spLocks/>
          </p:cNvSpPr>
          <p:nvPr/>
        </p:nvSpPr>
        <p:spPr>
          <a:xfrm>
            <a:off x="1486003" y="3379998"/>
            <a:ext cx="4665933" cy="2792201"/>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pPr>
            <a:r>
              <a:rPr lang="en-US" sz="1800" b="1" u="sng" kern="0" dirty="0" smtClean="0"/>
              <a:t>Cost Support Services</a:t>
            </a:r>
            <a:endParaRPr lang="en-US" sz="1800" b="1" i="1" u="sng" kern="0" dirty="0" smtClean="0"/>
          </a:p>
          <a:p>
            <a:pPr marL="285750" indent="-285750">
              <a:spcBef>
                <a:spcPts val="0"/>
              </a:spcBef>
              <a:buFontTx/>
              <a:buChar char="-"/>
            </a:pPr>
            <a:r>
              <a:rPr lang="en-US" sz="1600" kern="0" dirty="0" smtClean="0"/>
              <a:t>A/E Estimate Reviews</a:t>
            </a:r>
          </a:p>
          <a:p>
            <a:pPr marL="285750" indent="-285750">
              <a:spcBef>
                <a:spcPts val="0"/>
              </a:spcBef>
              <a:buFontTx/>
              <a:buChar char="-"/>
            </a:pPr>
            <a:r>
              <a:rPr lang="en-US" sz="1600" kern="0" dirty="0" smtClean="0"/>
              <a:t>Schedule Reviews</a:t>
            </a:r>
          </a:p>
          <a:p>
            <a:pPr marL="285750" indent="-285750">
              <a:spcBef>
                <a:spcPts val="0"/>
              </a:spcBef>
              <a:buFontTx/>
              <a:buChar char="-"/>
            </a:pPr>
            <a:r>
              <a:rPr lang="en-US" sz="1600" kern="0" dirty="0" smtClean="0"/>
              <a:t>BCOES Reviews</a:t>
            </a:r>
          </a:p>
          <a:p>
            <a:pPr marL="285750" indent="-285750">
              <a:spcBef>
                <a:spcPts val="0"/>
              </a:spcBef>
              <a:buFontTx/>
              <a:buChar char="-"/>
            </a:pPr>
            <a:r>
              <a:rPr lang="en-US" sz="1600" kern="0" dirty="0" smtClean="0"/>
              <a:t>Source Selection Evaluation Boards</a:t>
            </a:r>
          </a:p>
          <a:p>
            <a:pPr marL="285750" indent="-285750">
              <a:spcBef>
                <a:spcPts val="0"/>
              </a:spcBef>
              <a:buFontTx/>
              <a:buChar char="-"/>
            </a:pPr>
            <a:r>
              <a:rPr lang="en-US" sz="1600" kern="0" dirty="0" smtClean="0"/>
              <a:t>Legal Support</a:t>
            </a:r>
          </a:p>
          <a:p>
            <a:pPr marL="285750" indent="-285750">
              <a:spcBef>
                <a:spcPts val="0"/>
              </a:spcBef>
              <a:buFontTx/>
              <a:buChar char="-"/>
            </a:pPr>
            <a:r>
              <a:rPr lang="en-US" sz="1600" kern="0" dirty="0" smtClean="0"/>
              <a:t>Plans and Specifications Support</a:t>
            </a:r>
          </a:p>
          <a:p>
            <a:pPr marL="285750" indent="-285750">
              <a:spcBef>
                <a:spcPts val="0"/>
              </a:spcBef>
              <a:buFontTx/>
              <a:buChar char="-"/>
            </a:pPr>
            <a:r>
              <a:rPr lang="en-US" sz="1600" kern="0" dirty="0" smtClean="0"/>
              <a:t>Design Review Support</a:t>
            </a:r>
          </a:p>
          <a:p>
            <a:pPr marL="285750" indent="-285750">
              <a:spcBef>
                <a:spcPts val="0"/>
              </a:spcBef>
              <a:buFontTx/>
              <a:buChar char="-"/>
            </a:pPr>
            <a:r>
              <a:rPr lang="en-US" sz="1600" kern="0" dirty="0" smtClean="0"/>
              <a:t>Negotiation Support</a:t>
            </a:r>
          </a:p>
          <a:p>
            <a:pPr marL="0" indent="0">
              <a:spcBef>
                <a:spcPts val="0"/>
              </a:spcBef>
              <a:buNone/>
            </a:pPr>
            <a:endParaRPr lang="en-US" sz="1600" kern="0" dirty="0" smtClean="0"/>
          </a:p>
          <a:p>
            <a:pPr algn="ctr"/>
            <a:endParaRPr lang="en-US" sz="1600" i="1" kern="0" dirty="0"/>
          </a:p>
        </p:txBody>
      </p:sp>
      <p:sp>
        <p:nvSpPr>
          <p:cNvPr id="7" name="Text Placeholder 11"/>
          <p:cNvSpPr txBox="1">
            <a:spLocks/>
          </p:cNvSpPr>
          <p:nvPr/>
        </p:nvSpPr>
        <p:spPr>
          <a:xfrm>
            <a:off x="6408475" y="1376280"/>
            <a:ext cx="4665933" cy="181525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pPr>
            <a:r>
              <a:rPr lang="en-US" sz="1800" b="1" u="sng" kern="0" dirty="0" smtClean="0"/>
              <a:t>Other Cost Products</a:t>
            </a:r>
            <a:endParaRPr lang="en-US" sz="1800" b="1" i="1" u="sng" kern="0" dirty="0" smtClean="0"/>
          </a:p>
          <a:p>
            <a:pPr marL="285750" indent="-285750">
              <a:spcBef>
                <a:spcPts val="0"/>
              </a:spcBef>
              <a:buFontTx/>
              <a:buChar char="-"/>
            </a:pPr>
            <a:r>
              <a:rPr lang="en-US" sz="1600" kern="0" dirty="0"/>
              <a:t>DD 1391 &amp; ENG 3086 Validation</a:t>
            </a:r>
          </a:p>
          <a:p>
            <a:pPr marL="285750" indent="-285750">
              <a:spcBef>
                <a:spcPts val="0"/>
              </a:spcBef>
              <a:buFontTx/>
              <a:buChar char="-"/>
            </a:pPr>
            <a:r>
              <a:rPr lang="en-US" sz="1600" kern="0" dirty="0"/>
              <a:t>Budgeting for Civil Works Programs</a:t>
            </a:r>
          </a:p>
          <a:p>
            <a:pPr marL="285750" indent="-285750">
              <a:spcBef>
                <a:spcPts val="0"/>
              </a:spcBef>
              <a:buFontTx/>
              <a:buChar char="-"/>
            </a:pPr>
            <a:r>
              <a:rPr lang="en-US" sz="1600" kern="0" dirty="0"/>
              <a:t>Price Analysis </a:t>
            </a:r>
          </a:p>
          <a:p>
            <a:pPr marL="285750" indent="-285750">
              <a:spcBef>
                <a:spcPts val="0"/>
              </a:spcBef>
              <a:buFontTx/>
              <a:buChar char="-"/>
            </a:pPr>
            <a:r>
              <a:rPr lang="en-US" sz="1600" kern="0" dirty="0"/>
              <a:t>Price Objective Memorandums (POMs)</a:t>
            </a:r>
          </a:p>
          <a:p>
            <a:pPr marL="285750" indent="-285750">
              <a:spcBef>
                <a:spcPts val="0"/>
              </a:spcBef>
              <a:buFontTx/>
              <a:buChar char="-"/>
            </a:pPr>
            <a:r>
              <a:rPr lang="en-US" sz="1600" kern="0" dirty="0"/>
              <a:t>Price Negotiation Memorandums (PNMs)</a:t>
            </a:r>
          </a:p>
          <a:p>
            <a:pPr marL="285750" indent="-285750">
              <a:spcBef>
                <a:spcPts val="0"/>
              </a:spcBef>
              <a:buFontTx/>
              <a:buChar char="-"/>
            </a:pPr>
            <a:r>
              <a:rPr lang="en-US" sz="1600" kern="0" dirty="0"/>
              <a:t>Liquidated Damages</a:t>
            </a:r>
          </a:p>
          <a:p>
            <a:pPr marL="285750" indent="-285750">
              <a:spcBef>
                <a:spcPts val="0"/>
              </a:spcBef>
              <a:buFontTx/>
              <a:buChar char="-"/>
            </a:pPr>
            <a:r>
              <a:rPr lang="en-US" sz="1600" dirty="0"/>
              <a:t>Weather Delays</a:t>
            </a:r>
          </a:p>
          <a:p>
            <a:pPr marL="0" indent="0">
              <a:spcBef>
                <a:spcPts val="0"/>
              </a:spcBef>
              <a:buNone/>
            </a:pPr>
            <a:endParaRPr lang="en-US" sz="1600" kern="0" dirty="0" smtClean="0"/>
          </a:p>
          <a:p>
            <a:pPr algn="ctr"/>
            <a:endParaRPr lang="en-US" sz="1600" i="1" kern="0" dirty="0"/>
          </a:p>
        </p:txBody>
      </p:sp>
    </p:spTree>
    <p:extLst>
      <p:ext uri="{BB962C8B-B14F-4D97-AF65-F5344CB8AC3E}">
        <p14:creationId xmlns:p14="http://schemas.microsoft.com/office/powerpoint/2010/main" val="136492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Cost engineering professional development</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38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01940473"/>
              </p:ext>
            </p:extLst>
          </p:nvPr>
        </p:nvGraphicFramePr>
        <p:xfrm>
          <a:off x="1438149" y="1249680"/>
          <a:ext cx="4026535" cy="5385816"/>
        </p:xfrm>
        <a:graphic>
          <a:graphicData uri="http://schemas.openxmlformats.org/drawingml/2006/table">
            <a:tbl>
              <a:tblPr firstRow="1" firstCol="1" bandRow="1">
                <a:tableStyleId>{5C22544A-7EE6-4342-B048-85BDC9FD1C3A}</a:tableStyleId>
              </a:tblPr>
              <a:tblGrid>
                <a:gridCol w="342900"/>
                <a:gridCol w="3683635"/>
              </a:tblGrid>
              <a:tr h="167640">
                <a:tc>
                  <a:txBody>
                    <a:bodyPr/>
                    <a:lstStyle/>
                    <a:p>
                      <a:pPr marL="0" marR="0" algn="ctr">
                        <a:lnSpc>
                          <a:spcPct val="107000"/>
                        </a:lnSpc>
                        <a:spcBef>
                          <a:spcPts val="0"/>
                        </a:spcBef>
                        <a:spcAft>
                          <a:spcPts val="0"/>
                        </a:spcAft>
                      </a:pPr>
                      <a:r>
                        <a:rPr lang="en-US" sz="1000" dirty="0">
                          <a:effectLst/>
                        </a:rPr>
                        <a:t>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COURSE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COST ESTIMATING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COST RISK ANALYSIS BASIC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ESTIMATING FOR CONSTRUCTION MODIFICATIONS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CIVIL WORKS COST ENGINEERING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MICRO-COMPUTER AIDED COST ESTIMATING SYSTEM II BASIC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1445">
                <a:tc>
                  <a:txBody>
                    <a:bodyPr/>
                    <a:lstStyle/>
                    <a:p>
                      <a:pPr marL="0" marR="0" algn="ctr">
                        <a:lnSpc>
                          <a:spcPct val="107000"/>
                        </a:lnSpc>
                        <a:spcBef>
                          <a:spcPts val="0"/>
                        </a:spcBef>
                        <a:spcAft>
                          <a:spcPts val="0"/>
                        </a:spcAft>
                      </a:pPr>
                      <a:r>
                        <a:rPr lang="en-US" sz="1000">
                          <a:effectLst/>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MICRO-COMPUTER AIDED COST ESTIMATING SYSTEM II ADVANCED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1445">
                <a:tc>
                  <a:txBody>
                    <a:bodyPr/>
                    <a:lstStyle/>
                    <a:p>
                      <a:pPr marL="0" marR="0" algn="ctr">
                        <a:lnSpc>
                          <a:spcPct val="107000"/>
                        </a:lnSpc>
                        <a:spcBef>
                          <a:spcPts val="0"/>
                        </a:spcBef>
                        <a:spcAft>
                          <a:spcPts val="0"/>
                        </a:spcAft>
                      </a:pPr>
                      <a:r>
                        <a:rPr lang="en-US" sz="1000">
                          <a:effectLst/>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BUDGET 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DREDGING FUNDAMENTALS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DREDGE COST ESTIMATING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ARCHITECT-ENGINEER CONTRACTING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NEGOTIATING CONSTRUCTION CONTRACT MODIFICATIONS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dirty="0">
                          <a:effectLst/>
                        </a:rPr>
                        <a:t>251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smtClean="0">
                          <a:effectLst/>
                        </a:rPr>
                        <a:t>APPLICATION OF ENGINEERING GEOLOGY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CONSTRUCTION QUALITY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DESIGN BUILD CONSTRUCTION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SPECIFICATIONS FOR CONSTRUCTION CONTRACTS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PAVEMENT EVALUATION AND DESIGN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CONCRETE FUNDAMENTALS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marL="0" marR="0" algn="ctr">
                        <a:lnSpc>
                          <a:spcPct val="107000"/>
                        </a:lnSpc>
                        <a:spcBef>
                          <a:spcPts val="0"/>
                        </a:spcBef>
                        <a:spcAft>
                          <a:spcPts val="0"/>
                        </a:spcAft>
                      </a:pPr>
                      <a:r>
                        <a:rPr lang="en-US" sz="1000">
                          <a:effectLst/>
                        </a:rPr>
                        <a:t>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CONCRETE MAINTENANCE AND REPAIR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Content Placeholder 11"/>
          <p:cNvSpPr txBox="1">
            <a:spLocks/>
          </p:cNvSpPr>
          <p:nvPr/>
        </p:nvSpPr>
        <p:spPr bwMode="auto">
          <a:xfrm>
            <a:off x="5764307" y="1348300"/>
            <a:ext cx="5997387" cy="3116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buNone/>
            </a:pPr>
            <a:r>
              <a:rPr lang="en-US" sz="1800" u="sng" dirty="0"/>
              <a:t>Tri-Service Cost Engineering Certification Program</a:t>
            </a:r>
            <a:endParaRPr lang="en-US" sz="1800" dirty="0"/>
          </a:p>
          <a:p>
            <a:pPr marL="0" indent="0">
              <a:buNone/>
            </a:pPr>
            <a:r>
              <a:rPr lang="en-US" sz="1800" i="1" dirty="0"/>
              <a:t>Certification Eligibility:</a:t>
            </a:r>
            <a:r>
              <a:rPr lang="en-US" sz="1800" dirty="0"/>
              <a:t>  </a:t>
            </a:r>
          </a:p>
          <a:p>
            <a:r>
              <a:rPr lang="en-US" sz="1800" dirty="0"/>
              <a:t>Minimum of 4 years of verifiable cost engineering experience may apply for certification.  This experience may consist of a minimum 2 years of college-level academic training or nine (9) Continuing  education Units (CEUs) of Cost Engineering related training which, when combined with practical cost engineering experience of at least 2 years will result in a total of at least 4 full years.</a:t>
            </a:r>
          </a:p>
          <a:p>
            <a:r>
              <a:rPr lang="en-US" sz="1800" dirty="0"/>
              <a:t>http://www.usace.army.mil/Portals/2/docs/costengineering/Certification_ByLaws_06Sept14.pdf</a:t>
            </a:r>
          </a:p>
          <a:p>
            <a:pPr marL="0" indent="0">
              <a:buNone/>
            </a:pPr>
            <a:r>
              <a:rPr lang="en-US" sz="1800" i="1" dirty="0"/>
              <a:t>Information:</a:t>
            </a:r>
            <a:r>
              <a:rPr lang="en-US" sz="1800" dirty="0"/>
              <a:t> </a:t>
            </a:r>
            <a:endParaRPr lang="en-US" sz="1800" dirty="0" smtClean="0"/>
          </a:p>
          <a:p>
            <a:r>
              <a:rPr lang="en-US" sz="1800" dirty="0" smtClean="0"/>
              <a:t>http</a:t>
            </a:r>
            <a:r>
              <a:rPr lang="en-US" sz="1800" dirty="0"/>
              <a:t>://www.usace.army.mil/Cost-Engineering/Cost-Engineering-Certification/</a:t>
            </a:r>
          </a:p>
        </p:txBody>
      </p:sp>
    </p:spTree>
    <p:extLst>
      <p:ext uri="{BB962C8B-B14F-4D97-AF65-F5344CB8AC3E}">
        <p14:creationId xmlns:p14="http://schemas.microsoft.com/office/powerpoint/2010/main" val="411175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MILCON Current working estimates (</a:t>
            </a:r>
            <a:r>
              <a:rPr lang="en-US" sz="2400" dirty="0" err="1" smtClean="0"/>
              <a:t>cwe</a:t>
            </a:r>
            <a:r>
              <a:rPr lang="en-US" sz="2400" dirty="0" smtClean="0"/>
              <a:t>)</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4</a:t>
            </a:fld>
            <a:endParaRPr lang="en-US"/>
          </a:p>
        </p:txBody>
      </p:sp>
      <p:sp>
        <p:nvSpPr>
          <p:cNvPr id="8" name="Content Placeholder 11"/>
          <p:cNvSpPr txBox="1">
            <a:spLocks/>
          </p:cNvSpPr>
          <p:nvPr/>
        </p:nvSpPr>
        <p:spPr>
          <a:xfrm>
            <a:off x="994824" y="1711411"/>
            <a:ext cx="10811435" cy="4867951"/>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Current Working Estimates</a:t>
            </a:r>
          </a:p>
          <a:p>
            <a:pPr marL="771525" lvl="2" indent="-342900">
              <a:buFont typeface="Wingdings" panose="05000000000000000000" pitchFamily="2" charset="2"/>
              <a:buChar char="Ø"/>
            </a:pPr>
            <a:r>
              <a:rPr lang="en-US" sz="1700" dirty="0" smtClean="0"/>
              <a:t>Development begins as soon as design or RFP development begins</a:t>
            </a:r>
          </a:p>
          <a:p>
            <a:pPr marL="771525" lvl="2" indent="-342900">
              <a:buFont typeface="Wingdings" panose="05000000000000000000" pitchFamily="2" charset="2"/>
              <a:buChar char="Ø"/>
            </a:pPr>
            <a:r>
              <a:rPr lang="en-US" sz="1700" dirty="0" smtClean="0"/>
              <a:t>Submittal required with each design or RFP submittal</a:t>
            </a:r>
          </a:p>
          <a:p>
            <a:pPr marL="771525" lvl="2" indent="-342900">
              <a:buFont typeface="Wingdings" panose="05000000000000000000" pitchFamily="2" charset="2"/>
              <a:buChar char="Ø"/>
            </a:pPr>
            <a:r>
              <a:rPr lang="en-US" sz="1700" dirty="0" smtClean="0"/>
              <a:t>May be developed in-house (USACE) or with an A-E firm</a:t>
            </a:r>
          </a:p>
          <a:p>
            <a:pPr marL="771525" lvl="2" indent="-342900">
              <a:buFont typeface="Wingdings" panose="05000000000000000000" pitchFamily="2" charset="2"/>
              <a:buChar char="Ø"/>
            </a:pPr>
            <a:r>
              <a:rPr lang="en-US" sz="1700" dirty="0" smtClean="0"/>
              <a:t>Required to ensure that design is within the PA documented in the DD 1391 form</a:t>
            </a:r>
          </a:p>
          <a:p>
            <a:pPr marL="771525" lvl="2" indent="-342900">
              <a:buFont typeface="Wingdings" panose="05000000000000000000" pitchFamily="2" charset="2"/>
              <a:buChar char="Ø"/>
            </a:pPr>
            <a:r>
              <a:rPr lang="en-US" sz="1700" dirty="0" smtClean="0"/>
              <a:t>If CWE exceeds the PA, the design team must develop COAs (halt design and seek further guidance, develop options for the SOW, redesign, reprogram through Congress)</a:t>
            </a:r>
          </a:p>
          <a:p>
            <a:pPr marL="771525" lvl="2" indent="-342900">
              <a:buFont typeface="Wingdings" panose="05000000000000000000" pitchFamily="2" charset="2"/>
              <a:buChar char="Ø"/>
            </a:pPr>
            <a:endParaRPr lang="en-US" sz="1700" dirty="0" smtClean="0"/>
          </a:p>
          <a:p>
            <a:pPr marL="771525" lvl="2" indent="-342900">
              <a:buFont typeface="Wingdings" panose="05000000000000000000" pitchFamily="2" charset="2"/>
              <a:buChar char="Ø"/>
            </a:pPr>
            <a:endParaRPr lang="en-US" sz="1700" dirty="0" smtClean="0"/>
          </a:p>
          <a:p>
            <a:pPr marL="342900" indent="-342900">
              <a:buFont typeface="Arial" panose="020B0604020202020204" pitchFamily="34" charset="0"/>
              <a:buChar char="•"/>
            </a:pPr>
            <a:r>
              <a:rPr lang="en-US" sz="2000" dirty="0" smtClean="0"/>
              <a:t>The CWE eventually becomes the Independent Government Estimate (IGE) just prior to receiving contractor proposals for either the design-build or design-bid-build project.</a:t>
            </a:r>
            <a:endParaRPr lang="en-US" sz="1600" dirty="0" smtClean="0"/>
          </a:p>
          <a:p>
            <a:pPr marL="0" indent="0"/>
            <a:endParaRPr lang="en-US" dirty="0"/>
          </a:p>
          <a:p>
            <a:pPr marL="0" indent="0"/>
            <a:endParaRPr lang="en-US" sz="2200" dirty="0" smtClean="0"/>
          </a:p>
          <a:p>
            <a:pPr marL="0" indent="0"/>
            <a:endParaRPr lang="en-US" sz="2200" dirty="0" smtClean="0"/>
          </a:p>
        </p:txBody>
      </p:sp>
    </p:spTree>
    <p:extLst>
      <p:ext uri="{BB962C8B-B14F-4D97-AF65-F5344CB8AC3E}">
        <p14:creationId xmlns:p14="http://schemas.microsoft.com/office/powerpoint/2010/main" val="417596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Why do we develop independent </a:t>
            </a:r>
            <a:r>
              <a:rPr lang="en-US" sz="2400" dirty="0" smtClean="0"/>
              <a:t/>
            </a:r>
            <a:br>
              <a:rPr lang="en-US" sz="2400" dirty="0" smtClean="0"/>
            </a:br>
            <a:r>
              <a:rPr lang="en-US" sz="2400" dirty="0" smtClean="0"/>
              <a:t>government estimates?</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5</a:t>
            </a:fld>
            <a:endParaRPr lang="en-US"/>
          </a:p>
        </p:txBody>
      </p:sp>
      <p:sp>
        <p:nvSpPr>
          <p:cNvPr id="8" name="Content Placeholder 11"/>
          <p:cNvSpPr txBox="1">
            <a:spLocks/>
          </p:cNvSpPr>
          <p:nvPr/>
        </p:nvSpPr>
        <p:spPr>
          <a:xfrm>
            <a:off x="842681" y="1703289"/>
            <a:ext cx="10811435" cy="3886200"/>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smtClean="0"/>
              <a:t>Independent Government Estimates (IGEs) – Required by Federal Acquisition Regulation (FAR) </a:t>
            </a:r>
            <a:r>
              <a:rPr lang="en-US" sz="2200" b="1" u="sng" dirty="0" smtClean="0"/>
              <a:t>36.203 -- Government Estimate of Construction Costs</a:t>
            </a:r>
            <a:r>
              <a:rPr lang="en-US" sz="2200" dirty="0" smtClean="0"/>
              <a:t> and </a:t>
            </a:r>
            <a:r>
              <a:rPr lang="en-US" sz="2200" b="1" u="sng" dirty="0" smtClean="0"/>
              <a:t>36.605 -- Government Cost Estimate for Architect-Engineer Work</a:t>
            </a:r>
            <a:r>
              <a:rPr lang="en-US" sz="2200" dirty="0" smtClean="0"/>
              <a:t> for construction contracts, service and supply contracts, A-E contracts, and contract modifications.</a:t>
            </a:r>
          </a:p>
          <a:p>
            <a:pPr marL="0" indent="0"/>
            <a:endParaRPr lang="en-US" sz="2200" dirty="0" smtClean="0"/>
          </a:p>
          <a:p>
            <a:pPr marL="342900" indent="-342900">
              <a:buFont typeface="Arial" panose="020B0604020202020204" pitchFamily="34" charset="0"/>
              <a:buChar char="•"/>
            </a:pPr>
            <a:r>
              <a:rPr lang="en-US" sz="2200" dirty="0" smtClean="0"/>
              <a:t>Assists the government in determining a fair and reasonable price.  </a:t>
            </a:r>
          </a:p>
          <a:p>
            <a:pPr marL="342900" indent="-342900">
              <a:buFont typeface="Arial" panose="020B0604020202020204" pitchFamily="34" charset="0"/>
              <a:buChar char="•"/>
            </a:pPr>
            <a:endParaRPr lang="en-US" sz="2200" dirty="0" smtClean="0"/>
          </a:p>
          <a:p>
            <a:pPr marL="0" indent="0"/>
            <a:endParaRPr lang="en-US" sz="2200" dirty="0" smtClean="0"/>
          </a:p>
          <a:p>
            <a:pPr marL="0" indent="0"/>
            <a:endParaRPr lang="en-US" sz="2200" dirty="0" smtClean="0"/>
          </a:p>
          <a:p>
            <a:pPr marL="0" indent="0"/>
            <a:endParaRPr lang="en-US" sz="2200" dirty="0" smtClean="0"/>
          </a:p>
          <a:p>
            <a:pPr marL="0" indent="0"/>
            <a:endParaRPr lang="en-US" sz="2200" dirty="0"/>
          </a:p>
        </p:txBody>
      </p:sp>
    </p:spTree>
    <p:extLst>
      <p:ext uri="{BB962C8B-B14F-4D97-AF65-F5344CB8AC3E}">
        <p14:creationId xmlns:p14="http://schemas.microsoft.com/office/powerpoint/2010/main" val="204626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how does contracting division utilize </a:t>
            </a:r>
            <a:r>
              <a:rPr lang="en-US" sz="2400" dirty="0" err="1" smtClean="0"/>
              <a:t>ige’s</a:t>
            </a:r>
            <a:r>
              <a:rPr lang="en-US" sz="2400" dirty="0" smtClean="0"/>
              <a:t>?</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6</a:t>
            </a:fld>
            <a:endParaRPr lang="en-US"/>
          </a:p>
        </p:txBody>
      </p:sp>
      <p:sp>
        <p:nvSpPr>
          <p:cNvPr id="8" name="Content Placeholder 11"/>
          <p:cNvSpPr txBox="1">
            <a:spLocks/>
          </p:cNvSpPr>
          <p:nvPr/>
        </p:nvSpPr>
        <p:spPr>
          <a:xfrm>
            <a:off x="744075" y="1541925"/>
            <a:ext cx="10999692" cy="3886200"/>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Wingdings" pitchFamily="2" charset="2"/>
              <a:buNone/>
            </a:pPr>
            <a:r>
              <a:rPr lang="en-US" sz="2200" b="1" kern="0" dirty="0"/>
              <a:t>USACE Acquisition Instruction (UAI) Part </a:t>
            </a:r>
            <a:r>
              <a:rPr lang="en-US" sz="2200" b="1" kern="0" dirty="0" smtClean="0"/>
              <a:t>5136, </a:t>
            </a:r>
            <a:r>
              <a:rPr lang="en-US" sz="2400" b="1" kern="0" dirty="0"/>
              <a:t>25 January 2017</a:t>
            </a:r>
            <a:r>
              <a:rPr lang="en-US" sz="2200" b="1" kern="0" dirty="0" smtClean="0"/>
              <a:t>– </a:t>
            </a:r>
            <a:r>
              <a:rPr lang="en-US" sz="2200" b="1" kern="0" dirty="0"/>
              <a:t>Construction and Architect-Engineer Contracts:</a:t>
            </a:r>
          </a:p>
          <a:p>
            <a:pPr marL="0" indent="0"/>
            <a:endParaRPr lang="en-US" sz="2200" dirty="0" smtClean="0"/>
          </a:p>
          <a:p>
            <a:pPr marL="342900" indent="-342900">
              <a:buFont typeface="Arial" panose="020B0604020202020204" pitchFamily="34" charset="0"/>
              <a:buChar char="•"/>
            </a:pPr>
            <a:r>
              <a:rPr lang="en-US" sz="2000" i="1" dirty="0" smtClean="0"/>
              <a:t>“</a:t>
            </a:r>
            <a:r>
              <a:rPr lang="en-US" sz="2000" i="1" dirty="0"/>
              <a:t>Award of a contract for military construction shall be approved by the Center Director/District Commander when the lowest qualifying bid/proposal exceeds the Government's estimate by more than 15%.”</a:t>
            </a:r>
            <a:r>
              <a:rPr lang="en-US" sz="2000" dirty="0"/>
              <a:t> </a:t>
            </a:r>
            <a:r>
              <a:rPr lang="en-US" sz="2000" dirty="0" smtClean="0"/>
              <a:t>Rarely </a:t>
            </a:r>
            <a:r>
              <a:rPr lang="en-US" sz="2000" dirty="0"/>
              <a:t>will the KO recommend </a:t>
            </a:r>
            <a:r>
              <a:rPr lang="en-US" sz="2000" dirty="0" smtClean="0"/>
              <a:t>the </a:t>
            </a:r>
            <a:r>
              <a:rPr lang="en-US" sz="2000" dirty="0"/>
              <a:t>Commander to award contracts above 15% threshold.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i="1" dirty="0" smtClean="0"/>
              <a:t>“</a:t>
            </a:r>
            <a:r>
              <a:rPr lang="en-US" sz="2000" i="1" dirty="0"/>
              <a:t>Military installation support for Operations &amp; Maintenance </a:t>
            </a:r>
            <a:r>
              <a:rPr lang="en-US" sz="2000" i="1" dirty="0" smtClean="0"/>
              <a:t>(SRM) </a:t>
            </a:r>
            <a:r>
              <a:rPr lang="en-US" sz="2000" i="1" dirty="0"/>
              <a:t>construction. Installation Commander or designee approval shall be obtained prior to award of a contract if the proposed contract price exceeds the authorized amount on the project authorization document</a:t>
            </a:r>
            <a:r>
              <a:rPr lang="en-US" sz="2000" i="1" dirty="0" smtClean="0"/>
              <a:t>.”  </a:t>
            </a:r>
            <a:r>
              <a:rPr lang="en-US" sz="2000" dirty="0" smtClean="0"/>
              <a:t>SRM projects no longer have a threshold for award.</a:t>
            </a:r>
            <a:endParaRPr lang="en-US" sz="2000" i="1" dirty="0" smtClean="0"/>
          </a:p>
          <a:p>
            <a:pPr marL="0" indent="0"/>
            <a:endParaRPr lang="en-US" sz="2000" i="1" dirty="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endParaRPr lang="en-US" sz="2200" dirty="0" smtClean="0"/>
          </a:p>
          <a:p>
            <a:pPr marL="0" indent="0"/>
            <a:endParaRPr lang="en-US" sz="2200" dirty="0" smtClean="0"/>
          </a:p>
          <a:p>
            <a:pPr marL="0" indent="0"/>
            <a:endParaRPr lang="en-US" sz="2200" dirty="0" smtClean="0"/>
          </a:p>
          <a:p>
            <a:pPr marL="0" indent="0"/>
            <a:endParaRPr lang="en-US" sz="2200" dirty="0" smtClean="0"/>
          </a:p>
          <a:p>
            <a:pPr marL="0" indent="0"/>
            <a:endParaRPr lang="en-US" sz="2200" dirty="0"/>
          </a:p>
        </p:txBody>
      </p:sp>
    </p:spTree>
    <p:extLst>
      <p:ext uri="{BB962C8B-B14F-4D97-AF65-F5344CB8AC3E}">
        <p14:creationId xmlns:p14="http://schemas.microsoft.com/office/powerpoint/2010/main" val="288427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Why should </a:t>
            </a:r>
            <a:r>
              <a:rPr lang="en-US" sz="2400" dirty="0" err="1" smtClean="0"/>
              <a:t>ige’s</a:t>
            </a:r>
            <a:r>
              <a:rPr lang="en-US" sz="2400" dirty="0" smtClean="0"/>
              <a:t> be important?</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7</a:t>
            </a:fld>
            <a:endParaRPr lang="en-US"/>
          </a:p>
        </p:txBody>
      </p:sp>
      <p:sp>
        <p:nvSpPr>
          <p:cNvPr id="8" name="Content Placeholder 11"/>
          <p:cNvSpPr txBox="1">
            <a:spLocks/>
          </p:cNvSpPr>
          <p:nvPr/>
        </p:nvSpPr>
        <p:spPr>
          <a:xfrm>
            <a:off x="676113" y="1423931"/>
            <a:ext cx="10999692" cy="3886200"/>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2000" kern="0" dirty="0" smtClean="0"/>
              <a:t>IGEs can significantly impact schedule</a:t>
            </a:r>
            <a:r>
              <a:rPr lang="en-US" sz="2000" kern="0" dirty="0"/>
              <a:t>, viability of a program, reprogramming (schedule &amp; </a:t>
            </a:r>
            <a:r>
              <a:rPr lang="en-US" sz="2000" kern="0" dirty="0" smtClean="0"/>
              <a:t>costs), </a:t>
            </a:r>
            <a:r>
              <a:rPr lang="en-US" sz="2000" kern="0" dirty="0"/>
              <a:t>and reputation and trust with stakeholders</a:t>
            </a:r>
            <a:r>
              <a:rPr lang="en-US" sz="2000" kern="0" dirty="0" smtClean="0"/>
              <a:t>.  Examples of issues that raise IGEs to higher levels of awareness:</a:t>
            </a:r>
          </a:p>
          <a:p>
            <a:pPr marL="0" indent="0"/>
            <a:endParaRPr lang="en-US" sz="2000" kern="0" dirty="0"/>
          </a:p>
          <a:p>
            <a:pPr lvl="2"/>
            <a:r>
              <a:rPr lang="en-US" sz="2000" kern="0" dirty="0"/>
              <a:t>IGEs that exceed the Programmed Amount (DD 1391) on MILCON projects</a:t>
            </a:r>
          </a:p>
          <a:p>
            <a:pPr lvl="2"/>
            <a:r>
              <a:rPr lang="en-US" sz="2000" kern="0" dirty="0"/>
              <a:t>Differences between IGEs and bids exceed the percentage established for the contract cost limitations </a:t>
            </a:r>
          </a:p>
          <a:p>
            <a:pPr lvl="2"/>
            <a:r>
              <a:rPr lang="en-US" sz="2000" kern="0" dirty="0"/>
              <a:t>IGEs appear to be in line with the Programmed Amounts; however, bids come in much higher than the IGEs and Programmed </a:t>
            </a:r>
            <a:r>
              <a:rPr lang="en-US" sz="2000" kern="0" dirty="0" smtClean="0"/>
              <a:t>Amounts</a:t>
            </a:r>
            <a:endParaRPr lang="en-US" sz="2000" kern="0" dirty="0"/>
          </a:p>
          <a:p>
            <a:pPr lvl="2"/>
            <a:r>
              <a:rPr lang="en-US" sz="2000" kern="0" dirty="0"/>
              <a:t>Stakeholders </a:t>
            </a:r>
            <a:r>
              <a:rPr lang="en-US" sz="2000" kern="0" dirty="0" smtClean="0"/>
              <a:t>are extremely concerned with accuracy of IGEs</a:t>
            </a:r>
          </a:p>
          <a:p>
            <a:pPr lvl="2"/>
            <a:endParaRPr lang="en-US" sz="2000" kern="0" dirty="0"/>
          </a:p>
          <a:p>
            <a:pPr marL="514350" lvl="2" indent="0">
              <a:buNone/>
            </a:pPr>
            <a:endParaRPr lang="en-US" sz="2000" kern="0" dirty="0"/>
          </a:p>
          <a:p>
            <a:pPr>
              <a:buFont typeface="Arial" panose="020B0604020202020204" pitchFamily="34" charset="0"/>
              <a:buChar char="•"/>
            </a:pPr>
            <a:endParaRPr lang="en-US" sz="2000" kern="0" dirty="0"/>
          </a:p>
          <a:p>
            <a:pPr marL="0" indent="0"/>
            <a:endParaRPr lang="en-US" sz="2000" i="1"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endParaRPr lang="en-US" sz="2000" dirty="0"/>
          </a:p>
        </p:txBody>
      </p:sp>
      <p:sp>
        <p:nvSpPr>
          <p:cNvPr id="5" name="Rectangle 4"/>
          <p:cNvSpPr/>
          <p:nvPr/>
        </p:nvSpPr>
        <p:spPr>
          <a:xfrm>
            <a:off x="1830859" y="4929869"/>
            <a:ext cx="8001000" cy="1538883"/>
          </a:xfrm>
          <a:prstGeom prst="rect">
            <a:avLst/>
          </a:prstGeom>
          <a:ln>
            <a:solidFill>
              <a:schemeClr val="bg1"/>
            </a:solidFill>
          </a:ln>
        </p:spPr>
        <p:txBody>
          <a:bodyPr wrap="square">
            <a:spAutoFit/>
          </a:bodyPr>
          <a:lstStyle/>
          <a:p>
            <a:pPr lvl="1">
              <a:spcBef>
                <a:spcPts val="600"/>
              </a:spcBef>
              <a:defRPr/>
            </a:pPr>
            <a:r>
              <a:rPr lang="en-US" sz="1400" dirty="0">
                <a:solidFill>
                  <a:schemeClr val="bg1"/>
                </a:solidFill>
              </a:rPr>
              <a:t>There is comparable variability in the average bidders proposal and our IGE relative to the awarded amount. Our Cost Estimators are just as good as those in industry when you look at our estimates related to the actual awards. </a:t>
            </a:r>
          </a:p>
          <a:p>
            <a:pPr lvl="1">
              <a:spcBef>
                <a:spcPts val="600"/>
              </a:spcBef>
              <a:defRPr/>
            </a:pPr>
            <a:r>
              <a:rPr lang="en-US" sz="1400" dirty="0">
                <a:solidFill>
                  <a:srgbClr val="FF0000"/>
                </a:solidFill>
              </a:rPr>
              <a:t>∑ = If we/industry are equally excellent at cost estimating, and we are still blowing PA amount, then maybe our efforts should shift to focusing on affecting the PAs</a:t>
            </a:r>
            <a:r>
              <a:rPr lang="en-US" sz="1400" dirty="0" smtClean="0">
                <a:solidFill>
                  <a:srgbClr val="FF0000"/>
                </a:solidFill>
              </a:rPr>
              <a:t>!</a:t>
            </a:r>
          </a:p>
          <a:p>
            <a:pPr lvl="1">
              <a:spcBef>
                <a:spcPts val="600"/>
              </a:spcBef>
              <a:defRPr/>
            </a:pPr>
            <a:r>
              <a:rPr lang="en-US" sz="1400" dirty="0" smtClean="0">
                <a:solidFill>
                  <a:srgbClr val="FF0000"/>
                </a:solidFill>
              </a:rPr>
              <a:t>				</a:t>
            </a:r>
            <a:r>
              <a:rPr lang="en-US" sz="1400" dirty="0" smtClean="0">
                <a:solidFill>
                  <a:schemeClr val="bg1"/>
                </a:solidFill>
              </a:rPr>
              <a:t>COL </a:t>
            </a:r>
            <a:r>
              <a:rPr lang="en-US" sz="1400" dirty="0" err="1" smtClean="0">
                <a:solidFill>
                  <a:schemeClr val="bg1"/>
                </a:solidFill>
              </a:rPr>
              <a:t>Hussin</a:t>
            </a:r>
            <a:r>
              <a:rPr lang="en-US" sz="1400" dirty="0" smtClean="0">
                <a:solidFill>
                  <a:schemeClr val="bg1"/>
                </a:solidFill>
              </a:rPr>
              <a:t>, Jan 2018 to LG </a:t>
            </a:r>
            <a:r>
              <a:rPr lang="en-US" sz="1400" dirty="0" err="1" smtClean="0">
                <a:solidFill>
                  <a:schemeClr val="bg1"/>
                </a:solidFill>
              </a:rPr>
              <a:t>Semonite</a:t>
            </a:r>
            <a:r>
              <a:rPr lang="en-US" sz="1400" dirty="0" smtClean="0">
                <a:solidFill>
                  <a:schemeClr val="bg1"/>
                </a:solidFill>
              </a:rPr>
              <a:t> &amp; BG Owen</a:t>
            </a:r>
            <a:endParaRPr lang="en-US" sz="1400" dirty="0">
              <a:solidFill>
                <a:schemeClr val="bg1"/>
              </a:solidFill>
            </a:endParaRPr>
          </a:p>
        </p:txBody>
      </p:sp>
    </p:spTree>
    <p:extLst>
      <p:ext uri="{BB962C8B-B14F-4D97-AF65-F5344CB8AC3E}">
        <p14:creationId xmlns:p14="http://schemas.microsoft.com/office/powerpoint/2010/main" val="158359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Tulsa district cost analysis</a:t>
            </a:r>
            <a:endParaRPr lang="en-US" sz="2400" dirty="0"/>
          </a:p>
        </p:txBody>
      </p:sp>
      <p:sp>
        <p:nvSpPr>
          <p:cNvPr id="3" name="Slide Number Placeholder 2"/>
          <p:cNvSpPr>
            <a:spLocks noGrp="1"/>
          </p:cNvSpPr>
          <p:nvPr>
            <p:ph type="sldNum" sz="quarter" idx="11"/>
          </p:nvPr>
        </p:nvSpPr>
        <p:spPr/>
        <p:txBody>
          <a:bodyPr/>
          <a:lstStyle/>
          <a:p>
            <a:fld id="{B694574C-E5D2-4987-ADCE-9F4F1F300184}" type="slidenum">
              <a:rPr lang="en-US" smtClean="0"/>
              <a:pPr/>
              <a:t>8</a:t>
            </a:fld>
            <a:endParaRPr lang="en-US"/>
          </a:p>
        </p:txBody>
      </p:sp>
      <p:sp>
        <p:nvSpPr>
          <p:cNvPr id="8" name="Content Placeholder 11"/>
          <p:cNvSpPr txBox="1">
            <a:spLocks/>
          </p:cNvSpPr>
          <p:nvPr/>
        </p:nvSpPr>
        <p:spPr>
          <a:xfrm>
            <a:off x="676113" y="1423931"/>
            <a:ext cx="10999692" cy="3886200"/>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2000" kern="0" dirty="0" smtClean="0"/>
              <a:t>Tulsa District performed a cost analysis at the end of FY16 and FY17</a:t>
            </a:r>
          </a:p>
          <a:p>
            <a:pPr>
              <a:buFont typeface="Arial" panose="020B0604020202020204" pitchFamily="34" charset="0"/>
              <a:buChar char="•"/>
            </a:pPr>
            <a:endParaRPr lang="en-US" sz="2000" kern="0" dirty="0" smtClean="0"/>
          </a:p>
          <a:p>
            <a:pPr lvl="2">
              <a:buFont typeface="Wingdings" panose="05000000000000000000" pitchFamily="2" charset="2"/>
              <a:buChar char="Ø"/>
            </a:pPr>
            <a:r>
              <a:rPr lang="en-US" sz="1700" kern="0" dirty="0" smtClean="0"/>
              <a:t>Analysis filters:</a:t>
            </a:r>
          </a:p>
          <a:p>
            <a:pPr lvl="3">
              <a:buFont typeface="Arial" panose="020B0604020202020204" pitchFamily="34" charset="0"/>
              <a:buChar char="•"/>
            </a:pPr>
            <a:r>
              <a:rPr lang="en-US" sz="1700" kern="0" dirty="0" smtClean="0"/>
              <a:t>Location</a:t>
            </a:r>
          </a:p>
          <a:p>
            <a:pPr lvl="3">
              <a:buFont typeface="Arial" panose="020B0604020202020204" pitchFamily="34" charset="0"/>
              <a:buChar char="•"/>
            </a:pPr>
            <a:r>
              <a:rPr lang="en-US" sz="1700" kern="0" dirty="0" smtClean="0"/>
              <a:t>Facility type (facility category: hangar, runway, dorms, etc.)</a:t>
            </a:r>
          </a:p>
          <a:p>
            <a:pPr lvl="3">
              <a:buFont typeface="Arial" panose="020B0604020202020204" pitchFamily="34" charset="0"/>
              <a:buChar char="•"/>
            </a:pPr>
            <a:r>
              <a:rPr lang="en-US" sz="1700" kern="0" dirty="0" smtClean="0"/>
              <a:t>Project delivery method (design-bid-build vs. design-build)</a:t>
            </a:r>
          </a:p>
          <a:p>
            <a:pPr lvl="3">
              <a:buFont typeface="Arial" panose="020B0604020202020204" pitchFamily="34" charset="0"/>
              <a:buChar char="•"/>
            </a:pPr>
            <a:r>
              <a:rPr lang="en-US" sz="1700" kern="0" dirty="0" smtClean="0"/>
              <a:t>Acquisition method (MATOC, SATOC, unrestricted, sole source, etc.)</a:t>
            </a:r>
          </a:p>
          <a:p>
            <a:pPr lvl="3">
              <a:buFont typeface="Arial" panose="020B0604020202020204" pitchFamily="34" charset="0"/>
              <a:buChar char="•"/>
            </a:pPr>
            <a:r>
              <a:rPr lang="en-US" sz="1700" kern="0" dirty="0" smtClean="0"/>
              <a:t>Project type (MILCON, Civil Works, Military O&amp;M, </a:t>
            </a:r>
            <a:r>
              <a:rPr lang="en-US" sz="1700" kern="0" dirty="0" err="1" smtClean="0"/>
              <a:t>etc</a:t>
            </a:r>
            <a:r>
              <a:rPr lang="en-US" sz="1700" kern="0" dirty="0" smtClean="0"/>
              <a:t>)</a:t>
            </a:r>
          </a:p>
          <a:p>
            <a:pPr lvl="3">
              <a:buFont typeface="Arial" panose="020B0604020202020204" pitchFamily="34" charset="0"/>
              <a:buChar char="•"/>
            </a:pPr>
            <a:endParaRPr lang="en-US" sz="1700" kern="0" dirty="0"/>
          </a:p>
          <a:p>
            <a:pPr lvl="2">
              <a:buFont typeface="Wingdings" panose="05000000000000000000" pitchFamily="2" charset="2"/>
              <a:buChar char="Ø"/>
            </a:pPr>
            <a:r>
              <a:rPr lang="en-US" sz="1700" kern="0" dirty="0" smtClean="0"/>
              <a:t>Analysis comparisons:</a:t>
            </a:r>
          </a:p>
          <a:p>
            <a:pPr lvl="3">
              <a:buFont typeface="Arial" panose="020B0604020202020204" pitchFamily="34" charset="0"/>
              <a:buChar char="•"/>
            </a:pPr>
            <a:r>
              <a:rPr lang="en-US" sz="1700" kern="0" dirty="0" smtClean="0"/>
              <a:t>IGE Totals vs. Award Totals</a:t>
            </a:r>
          </a:p>
          <a:p>
            <a:pPr lvl="3">
              <a:buFont typeface="Arial" panose="020B0604020202020204" pitchFamily="34" charset="0"/>
              <a:buChar char="•"/>
            </a:pPr>
            <a:r>
              <a:rPr lang="en-US" sz="1700" kern="0" dirty="0" smtClean="0"/>
              <a:t>PA Totals vs. Award Totals</a:t>
            </a:r>
          </a:p>
          <a:p>
            <a:pPr lvl="3">
              <a:buFont typeface="Arial" panose="020B0604020202020204" pitchFamily="34" charset="0"/>
              <a:buChar char="•"/>
            </a:pPr>
            <a:r>
              <a:rPr lang="en-US" sz="1700" kern="0" dirty="0" smtClean="0"/>
              <a:t>IGE Totals vs. Low Bidder/High Bidder/Average Bidder</a:t>
            </a:r>
          </a:p>
          <a:p>
            <a:pPr lvl="3">
              <a:buFont typeface="Arial" panose="020B0604020202020204" pitchFamily="34" charset="0"/>
              <a:buChar char="•"/>
            </a:pPr>
            <a:r>
              <a:rPr lang="en-US" sz="1700" kern="0" dirty="0" smtClean="0"/>
              <a:t>Range of Bids vs. IGE vs. Award Amount</a:t>
            </a:r>
          </a:p>
          <a:p>
            <a:pPr lvl="3">
              <a:buFont typeface="Arial" panose="020B0604020202020204" pitchFamily="34" charset="0"/>
              <a:buChar char="•"/>
            </a:pPr>
            <a:endParaRPr lang="en-US" sz="1700" kern="0" dirty="0"/>
          </a:p>
          <a:p>
            <a:pPr lvl="3">
              <a:buFont typeface="Arial" panose="020B0604020202020204" pitchFamily="34" charset="0"/>
              <a:buChar char="•"/>
            </a:pPr>
            <a:endParaRPr lang="en-US" sz="1700" kern="0" dirty="0" smtClean="0"/>
          </a:p>
          <a:p>
            <a:pPr lvl="2"/>
            <a:endParaRPr lang="en-US" sz="2000" kern="0" dirty="0"/>
          </a:p>
          <a:p>
            <a:pPr marL="514350" lvl="2" indent="0">
              <a:buNone/>
            </a:pPr>
            <a:endParaRPr lang="en-US" sz="2000" kern="0" dirty="0"/>
          </a:p>
          <a:p>
            <a:pPr>
              <a:buFont typeface="Arial" panose="020B0604020202020204" pitchFamily="34" charset="0"/>
              <a:buChar char="•"/>
            </a:pPr>
            <a:endParaRPr lang="en-US" sz="2000" kern="0" dirty="0"/>
          </a:p>
          <a:p>
            <a:pPr marL="0" indent="0"/>
            <a:endParaRPr lang="en-US" sz="2000" i="1"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endParaRPr lang="en-US" sz="2000" dirty="0"/>
          </a:p>
        </p:txBody>
      </p:sp>
    </p:spTree>
    <p:extLst>
      <p:ext uri="{BB962C8B-B14F-4D97-AF65-F5344CB8AC3E}">
        <p14:creationId xmlns:p14="http://schemas.microsoft.com/office/powerpoint/2010/main" val="194338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7" y="22225"/>
            <a:ext cx="8229600" cy="1143000"/>
          </a:xfrm>
        </p:spPr>
        <p:txBody>
          <a:bodyPr/>
          <a:lstStyle/>
          <a:p>
            <a:pPr algn="ctr" eaLnBrk="1" hangingPunct="1">
              <a:defRPr/>
            </a:pPr>
            <a:r>
              <a:rPr lang="en-US" sz="3000" dirty="0">
                <a:solidFill>
                  <a:schemeClr val="bg1">
                    <a:lumMod val="95000"/>
                    <a:lumOff val="5000"/>
                  </a:schemeClr>
                </a:solidFill>
              </a:rPr>
              <a:t>Results – all projects</a:t>
            </a:r>
            <a:r>
              <a:rPr lang="en-US" dirty="0" smtClean="0">
                <a:solidFill>
                  <a:schemeClr val="bg1">
                    <a:lumMod val="95000"/>
                    <a:lumOff val="5000"/>
                  </a:schemeClr>
                </a:solidFill>
                <a:ea typeface="ＭＳ Ｐゴシック" charset="0"/>
              </a:rPr>
              <a:t/>
            </a:r>
            <a:br>
              <a:rPr lang="en-US" dirty="0" smtClean="0">
                <a:solidFill>
                  <a:schemeClr val="bg1">
                    <a:lumMod val="95000"/>
                    <a:lumOff val="5000"/>
                  </a:schemeClr>
                </a:solidFill>
                <a:ea typeface="ＭＳ Ｐゴシック" charset="0"/>
              </a:rPr>
            </a:br>
            <a:endParaRPr lang="en-US" dirty="0">
              <a:solidFill>
                <a:schemeClr val="bg1">
                  <a:lumMod val="95000"/>
                  <a:lumOff val="5000"/>
                </a:schemeClr>
              </a:solidFill>
              <a:ea typeface="ＭＳ Ｐゴシック" charset="0"/>
            </a:endParaRPr>
          </a:p>
        </p:txBody>
      </p:sp>
      <p:sp>
        <p:nvSpPr>
          <p:cNvPr id="5" name="Content Placeholder 4"/>
          <p:cNvSpPr>
            <a:spLocks noGrp="1"/>
          </p:cNvSpPr>
          <p:nvPr>
            <p:ph idx="1"/>
          </p:nvPr>
        </p:nvSpPr>
        <p:spPr>
          <a:xfrm>
            <a:off x="1838231" y="1091169"/>
            <a:ext cx="8382000" cy="3209287"/>
          </a:xfrm>
        </p:spPr>
        <p:txBody>
          <a:bodyPr/>
          <a:lstStyle/>
          <a:p>
            <a:r>
              <a:rPr lang="en-US" sz="1350" dirty="0"/>
              <a:t>   </a:t>
            </a:r>
            <a:r>
              <a:rPr lang="en-US" sz="1350" dirty="0">
                <a:solidFill>
                  <a:schemeClr val="bg1">
                    <a:lumMod val="95000"/>
                    <a:lumOff val="5000"/>
                  </a:schemeClr>
                </a:solidFill>
              </a:rPr>
              <a:t>	</a:t>
            </a:r>
          </a:p>
        </p:txBody>
      </p:sp>
      <p:sp>
        <p:nvSpPr>
          <p:cNvPr id="18435" name="Slide Number Placeholder 4"/>
          <p:cNvSpPr>
            <a:spLocks noGrp="1"/>
          </p:cNvSpPr>
          <p:nvPr>
            <p:ph type="sldNum" sz="quarter" idx="10"/>
          </p:nvPr>
        </p:nvSpPr>
        <p:spPr/>
        <p:txBody>
          <a:bodyPr/>
          <a:lstStyle/>
          <a:p>
            <a:pPr>
              <a:defRPr/>
            </a:pPr>
            <a:fld id="{84457CED-E53D-482E-A1D7-5EA34F01C098}" type="slidenum">
              <a:rPr lang="en-US" smtClean="0"/>
              <a:pPr>
                <a:defRPr/>
              </a:pPr>
              <a:t>9</a:t>
            </a:fld>
            <a:endParaRPr lang="en-US"/>
          </a:p>
        </p:txBody>
      </p:sp>
      <p:pic>
        <p:nvPicPr>
          <p:cNvPr id="7" name="Picture 6"/>
          <p:cNvPicPr>
            <a:picLocks noChangeAspect="1"/>
          </p:cNvPicPr>
          <p:nvPr/>
        </p:nvPicPr>
        <p:blipFill>
          <a:blip r:embed="rId2"/>
          <a:stretch>
            <a:fillRect/>
          </a:stretch>
        </p:blipFill>
        <p:spPr>
          <a:xfrm>
            <a:off x="1727575" y="1204710"/>
            <a:ext cx="8797925" cy="3722594"/>
          </a:xfrm>
          <a:prstGeom prst="rect">
            <a:avLst/>
          </a:prstGeom>
        </p:spPr>
      </p:pic>
      <p:sp>
        <p:nvSpPr>
          <p:cNvPr id="3" name="Rectangle 2"/>
          <p:cNvSpPr/>
          <p:nvPr/>
        </p:nvSpPr>
        <p:spPr>
          <a:xfrm>
            <a:off x="2285999" y="4917940"/>
            <a:ext cx="7880444" cy="1200329"/>
          </a:xfrm>
          <a:prstGeom prst="rect">
            <a:avLst/>
          </a:prstGeom>
        </p:spPr>
        <p:txBody>
          <a:bodyPr wrap="square">
            <a:spAutoFit/>
          </a:bodyPr>
          <a:lstStyle/>
          <a:p>
            <a:pPr algn="ctr"/>
            <a:r>
              <a:rPr lang="en-US" dirty="0">
                <a:solidFill>
                  <a:schemeClr val="bg1"/>
                </a:solidFill>
                <a:latin typeface="+mj-lt"/>
                <a:ea typeface="Calibri" panose="020F0502020204030204" pitchFamily="34" charset="0"/>
              </a:rPr>
              <a:t>The IGEs developed by the SWT Cost Engineering Team are within +/-15% of the award amount 54.69% for all projects (64 total). </a:t>
            </a:r>
            <a:endParaRPr lang="en-US" dirty="0">
              <a:solidFill>
                <a:schemeClr val="bg1"/>
              </a:solidFill>
              <a:latin typeface="+mj-lt"/>
            </a:endParaRPr>
          </a:p>
        </p:txBody>
      </p:sp>
    </p:spTree>
    <p:extLst>
      <p:ext uri="{BB962C8B-B14F-4D97-AF65-F5344CB8AC3E}">
        <p14:creationId xmlns:p14="http://schemas.microsoft.com/office/powerpoint/2010/main" val="83959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02FEB2017Master_Slide.pptx" id="{ECB6BA36-B02D-47FC-A6B3-5BC31ECA40F3}" vid="{6A45D21A-111A-41BB-8A46-A31C095AEC8F}"/>
    </a:ext>
  </a:extLst>
</a:theme>
</file>

<file path=ppt/theme/theme2.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02FEB2017Master_Slide.pptx" id="{ECB6BA36-B02D-47FC-A6B3-5BC31ECA40F3}" vid="{6A45D21A-111A-41BB-8A46-A31C095AE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1504960db1cd6bb0cf8766f38937cde8">
  <xsd:schema xmlns:xsd="http://www.w3.org/2001/XMLSchema" xmlns:xs="http://www.w3.org/2001/XMLSchema" xmlns:p="http://schemas.microsoft.com/office/2006/metadata/properties" targetNamespace="http://schemas.microsoft.com/office/2006/metadata/properties" ma:root="true" ma:fieldsID="99e1bb848b3dbeaa73f518430b0ba9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5E201-5902-41E7-9273-7322F4F26CF6}">
  <ds:schemaRefs>
    <ds:schemaRef ds:uri="http://schemas.microsoft.com/sharepoint/v3/contenttype/forms"/>
  </ds:schemaRefs>
</ds:datastoreItem>
</file>

<file path=customXml/itemProps2.xml><?xml version="1.0" encoding="utf-8"?>
<ds:datastoreItem xmlns:ds="http://schemas.openxmlformats.org/officeDocument/2006/customXml" ds:itemID="{F189655D-531A-4AA7-A25F-8840668F401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698438F-2F48-4385-AD73-3DE8C841D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6064</TotalTime>
  <Words>3199</Words>
  <Application>Microsoft Office PowerPoint</Application>
  <PresentationFormat>Widescreen</PresentationFormat>
  <Paragraphs>395</Paragraphs>
  <Slides>38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ＭＳ Ｐゴシック</vt:lpstr>
      <vt:lpstr>Arial</vt:lpstr>
      <vt:lpstr>Calibri</vt:lpstr>
      <vt:lpstr>Times New Roman</vt:lpstr>
      <vt:lpstr>Wingdings</vt:lpstr>
      <vt:lpstr>Title Templates</vt:lpstr>
      <vt:lpstr>1_Content Templates</vt:lpstr>
      <vt:lpstr>Tulsa district cost engineering processes &amp; trends  same cost estimating workshop</vt:lpstr>
      <vt:lpstr>Introduction to milcon estimating</vt:lpstr>
      <vt:lpstr>Milcon budget estimates</vt:lpstr>
      <vt:lpstr>MILCON Current working estimates (cwe)</vt:lpstr>
      <vt:lpstr>Why do we develop independent  government estimates?</vt:lpstr>
      <vt:lpstr>how does contracting division utilize ige’s?</vt:lpstr>
      <vt:lpstr>Why should ige’s be important?</vt:lpstr>
      <vt:lpstr>Tulsa district cost analysis</vt:lpstr>
      <vt:lpstr>Results – all projects </vt:lpstr>
      <vt:lpstr>Results – project type </vt:lpstr>
      <vt:lpstr>Results – project type (cont.) </vt:lpstr>
      <vt:lpstr>Results – project construction type</vt:lpstr>
      <vt:lpstr>Results – acquisition type </vt:lpstr>
      <vt:lpstr>Results – acquisition type (cont.) </vt:lpstr>
      <vt:lpstr>Results – award total vs. pa </vt:lpstr>
      <vt:lpstr>Results – award total vs. pa (cont.) </vt:lpstr>
      <vt:lpstr>Results – section IV analysis </vt:lpstr>
      <vt:lpstr>Results – range of bids (projects &lt;$1M) </vt:lpstr>
      <vt:lpstr>Results – range of bids (projects &gt;=$1M &amp; &lt;$3M) </vt:lpstr>
      <vt:lpstr>Results – range of bids (projects &gt;=$3M &amp; &lt;$13M) </vt:lpstr>
      <vt:lpstr>Results – range of bids (projects &gt;=$13M) </vt:lpstr>
      <vt:lpstr>Potential Root causes for  ige related issues</vt:lpstr>
      <vt:lpstr>Conclusions and recommendations for   cost engineering section</vt:lpstr>
      <vt:lpstr>Conclusions and recommendations for   cost engineering section</vt:lpstr>
      <vt:lpstr>Backup slides</vt:lpstr>
      <vt:lpstr>Cost Estimating process for milcon project  eng 3086/dd form 1391</vt:lpstr>
      <vt:lpstr>Cost Estimating process for milcon project  35% design Submittal</vt:lpstr>
      <vt:lpstr>Cost Estimating process for milcon project  35% design Submittal</vt:lpstr>
      <vt:lpstr>Cost Estimating process for milcon project  35% design Submittal</vt:lpstr>
      <vt:lpstr>Cost Estimating process for milcon project  65% design Submittal</vt:lpstr>
      <vt:lpstr>Cost Estimating process for milcon project  65% design Submittal</vt:lpstr>
      <vt:lpstr>Cost Estimating process for milcon project  65% design Submittal</vt:lpstr>
      <vt:lpstr>Cost estimating process for milcon project 95% &amp; 100% design Submittal</vt:lpstr>
      <vt:lpstr>Cost estimating process for milcon project solicitation phase</vt:lpstr>
      <vt:lpstr>Usace desk guide: ige signatory matrix</vt:lpstr>
      <vt:lpstr>IGE criteria</vt:lpstr>
      <vt:lpstr>Cost Engineering district support</vt:lpstr>
      <vt:lpstr>Cost engineering professional development</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G6PA9ELW;Marcus.A.Spade@usace.army.mil</dc:creator>
  <cp:lastModifiedBy>Lanphere, Amber D CIV USARMY CESWT (US)</cp:lastModifiedBy>
  <cp:revision>355</cp:revision>
  <cp:lastPrinted>2017-04-19T12:32:30Z</cp:lastPrinted>
  <dcterms:created xsi:type="dcterms:W3CDTF">2016-05-03T16:10:38Z</dcterms:created>
  <dcterms:modified xsi:type="dcterms:W3CDTF">2019-03-18T21:42:15Z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